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pic>
        <p:nvPicPr>
          <p:cNvPr id="13" name="Google Shape;13;p2"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 name="Google Shape;14;p2"/>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pic>
        <p:nvPicPr>
          <p:cNvPr id="79" name="Google Shape;79;p11"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0" name="Google Shape;80;p11"/>
          <p:cNvSpPr txBox="1">
            <a:spLocks noGrp="1"/>
          </p:cNvSpPr>
          <p:nvPr>
            <p:ph type="title"/>
          </p:nvPr>
        </p:nvSpPr>
        <p:spPr>
          <a:xfrm>
            <a:off x="685346" y="4289374"/>
            <a:ext cx="7773324"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1"/>
          <p:cNvSpPr>
            <a:spLocks noGrp="1"/>
          </p:cNvSpPr>
          <p:nvPr>
            <p:ph type="pic" idx="2"/>
          </p:nvPr>
        </p:nvSpPr>
        <p:spPr>
          <a:xfrm>
            <a:off x="888558" y="698261"/>
            <a:ext cx="7366899" cy="3214136"/>
          </a:xfrm>
          <a:prstGeom prst="roundRect">
            <a:avLst>
              <a:gd name="adj" fmla="val 4944"/>
            </a:avLst>
          </a:prstGeom>
          <a:noFill/>
          <a:ln w="82550" cap="sq" cmpd="sng">
            <a:solidFill>
              <a:srgbClr val="CBD7E6"/>
            </a:solidFill>
            <a:prstDash val="solid"/>
            <a:miter lim="800000"/>
            <a:headEnd type="none" w="sm" len="sm"/>
            <a:tailEnd type="none" w="sm" len="sm"/>
          </a:ln>
        </p:spPr>
      </p:sp>
      <p:sp>
        <p:nvSpPr>
          <p:cNvPr id="82" name="Google Shape;82;p11"/>
          <p:cNvSpPr txBox="1">
            <a:spLocks noGrp="1"/>
          </p:cNvSpPr>
          <p:nvPr>
            <p:ph type="body" idx="1"/>
          </p:nvPr>
        </p:nvSpPr>
        <p:spPr>
          <a:xfrm>
            <a:off x="685331" y="5108728"/>
            <a:ext cx="7773339"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3" name="Google Shape;83;p11"/>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pic>
        <p:nvPicPr>
          <p:cNvPr id="87" name="Google Shape;87;p12"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8" name="Google Shape;88;p12"/>
          <p:cNvSpPr txBox="1">
            <a:spLocks noGrp="1"/>
          </p:cNvSpPr>
          <p:nvPr>
            <p:ph type="title"/>
          </p:nvPr>
        </p:nvSpPr>
        <p:spPr>
          <a:xfrm>
            <a:off x="685331" y="609600"/>
            <a:ext cx="7773339"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685331" y="4204821"/>
            <a:ext cx="7773339"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0" name="Google Shape;90;p12"/>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3"/>
        <p:cNvGrpSpPr/>
        <p:nvPr/>
      </p:nvGrpSpPr>
      <p:grpSpPr>
        <a:xfrm>
          <a:off x="0" y="0"/>
          <a:ext cx="0" cy="0"/>
          <a:chOff x="0" y="0"/>
          <a:chExt cx="0" cy="0"/>
        </a:xfrm>
      </p:grpSpPr>
      <p:pic>
        <p:nvPicPr>
          <p:cNvPr id="94" name="Google Shape;94;p13"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5" name="Google Shape;95;p13"/>
          <p:cNvSpPr txBox="1">
            <a:spLocks noGrp="1"/>
          </p:cNvSpPr>
          <p:nvPr>
            <p:ph type="title"/>
          </p:nvPr>
        </p:nvSpPr>
        <p:spPr>
          <a:xfrm>
            <a:off x="1084659" y="872588"/>
            <a:ext cx="6977064" cy="2729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1290484" y="3610032"/>
            <a:ext cx="6564224"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7" name="Google Shape;97;p13"/>
          <p:cNvSpPr txBox="1">
            <a:spLocks noGrp="1"/>
          </p:cNvSpPr>
          <p:nvPr>
            <p:ph type="body" idx="2"/>
          </p:nvPr>
        </p:nvSpPr>
        <p:spPr>
          <a:xfrm>
            <a:off x="685331" y="4372797"/>
            <a:ext cx="7773339"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8" name="Google Shape;98;p13"/>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
        <p:nvSpPr>
          <p:cNvPr id="101" name="Google Shape;101;p13"/>
          <p:cNvSpPr txBox="1"/>
          <p:nvPr/>
        </p:nvSpPr>
        <p:spPr>
          <a:xfrm>
            <a:off x="737626" y="887859"/>
            <a:ext cx="546888"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Twentieth Century"/>
              <a:buNone/>
            </a:pPr>
            <a:r>
              <a:rPr lang="lt-LT" sz="8000" b="0" cap="none">
                <a:solidFill>
                  <a:schemeClr val="dk1"/>
                </a:solidFill>
                <a:latin typeface="Twentieth Century"/>
                <a:ea typeface="Twentieth Century"/>
                <a:cs typeface="Twentieth Century"/>
                <a:sym typeface="Twentieth Century"/>
              </a:rPr>
              <a:t>“</a:t>
            </a:r>
            <a:endParaRPr/>
          </a:p>
        </p:txBody>
      </p:sp>
      <p:sp>
        <p:nvSpPr>
          <p:cNvPr id="102" name="Google Shape;102;p13"/>
          <p:cNvSpPr txBox="1"/>
          <p:nvPr/>
        </p:nvSpPr>
        <p:spPr>
          <a:xfrm>
            <a:off x="7850130" y="3120015"/>
            <a:ext cx="553641"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Twentieth Century"/>
              <a:buNone/>
            </a:pPr>
            <a:r>
              <a:rPr lang="lt-LT" sz="8000" b="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3"/>
        <p:cNvGrpSpPr/>
        <p:nvPr/>
      </p:nvGrpSpPr>
      <p:grpSpPr>
        <a:xfrm>
          <a:off x="0" y="0"/>
          <a:ext cx="0" cy="0"/>
          <a:chOff x="0" y="0"/>
          <a:chExt cx="0" cy="0"/>
        </a:xfrm>
      </p:grpSpPr>
      <p:pic>
        <p:nvPicPr>
          <p:cNvPr id="104" name="Google Shape;104;p14"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5" name="Google Shape;105;p14"/>
          <p:cNvSpPr txBox="1">
            <a:spLocks noGrp="1"/>
          </p:cNvSpPr>
          <p:nvPr>
            <p:ph type="title"/>
          </p:nvPr>
        </p:nvSpPr>
        <p:spPr>
          <a:xfrm>
            <a:off x="685331" y="2138722"/>
            <a:ext cx="7773339"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a:off x="685331" y="4662335"/>
            <a:ext cx="7773339"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7" name="Google Shape;107;p14"/>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0"/>
        <p:cNvGrpSpPr/>
        <p:nvPr/>
      </p:nvGrpSpPr>
      <p:grpSpPr>
        <a:xfrm>
          <a:off x="0" y="0"/>
          <a:ext cx="0" cy="0"/>
          <a:chOff x="0" y="0"/>
          <a:chExt cx="0" cy="0"/>
        </a:xfrm>
      </p:grpSpPr>
      <p:pic>
        <p:nvPicPr>
          <p:cNvPr id="111" name="Google Shape;111;p15"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2" name="Google Shape;112;p15"/>
          <p:cNvSpPr txBox="1">
            <a:spLocks noGrp="1"/>
          </p:cNvSpPr>
          <p:nvPr>
            <p:ph type="title"/>
          </p:nvPr>
        </p:nvSpPr>
        <p:spPr>
          <a:xfrm>
            <a:off x="685331" y="609600"/>
            <a:ext cx="7773339" cy="16050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685331" y="2367093"/>
            <a:ext cx="2474232"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4" name="Google Shape;114;p15"/>
          <p:cNvSpPr txBox="1">
            <a:spLocks noGrp="1"/>
          </p:cNvSpPr>
          <p:nvPr>
            <p:ph type="body" idx="2"/>
          </p:nvPr>
        </p:nvSpPr>
        <p:spPr>
          <a:xfrm>
            <a:off x="685331" y="2943356"/>
            <a:ext cx="2474232"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5" name="Google Shape;115;p15"/>
          <p:cNvSpPr txBox="1">
            <a:spLocks noGrp="1"/>
          </p:cNvSpPr>
          <p:nvPr>
            <p:ph type="body" idx="3"/>
          </p:nvPr>
        </p:nvSpPr>
        <p:spPr>
          <a:xfrm>
            <a:off x="3339292" y="2367093"/>
            <a:ext cx="246864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6" name="Google Shape;116;p15"/>
          <p:cNvSpPr txBox="1">
            <a:spLocks noGrp="1"/>
          </p:cNvSpPr>
          <p:nvPr>
            <p:ph type="body" idx="4"/>
          </p:nvPr>
        </p:nvSpPr>
        <p:spPr>
          <a:xfrm>
            <a:off x="3331012" y="2943356"/>
            <a:ext cx="2477513"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7" name="Google Shape;117;p15"/>
          <p:cNvSpPr txBox="1">
            <a:spLocks noGrp="1"/>
          </p:cNvSpPr>
          <p:nvPr>
            <p:ph type="body" idx="5"/>
          </p:nvPr>
        </p:nvSpPr>
        <p:spPr>
          <a:xfrm>
            <a:off x="5979974" y="2367093"/>
            <a:ext cx="247869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8" name="Google Shape;118;p15"/>
          <p:cNvSpPr txBox="1">
            <a:spLocks noGrp="1"/>
          </p:cNvSpPr>
          <p:nvPr>
            <p:ph type="body" idx="6"/>
          </p:nvPr>
        </p:nvSpPr>
        <p:spPr>
          <a:xfrm>
            <a:off x="5979974" y="2943356"/>
            <a:ext cx="2478696"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9" name="Google Shape;119;p15"/>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2"/>
        <p:cNvGrpSpPr/>
        <p:nvPr/>
      </p:nvGrpSpPr>
      <p:grpSpPr>
        <a:xfrm>
          <a:off x="0" y="0"/>
          <a:ext cx="0" cy="0"/>
          <a:chOff x="0" y="0"/>
          <a:chExt cx="0" cy="0"/>
        </a:xfrm>
      </p:grpSpPr>
      <p:pic>
        <p:nvPicPr>
          <p:cNvPr id="123" name="Google Shape;123;p16"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24" name="Google Shape;124;p16"/>
          <p:cNvSpPr txBox="1">
            <a:spLocks noGrp="1"/>
          </p:cNvSpPr>
          <p:nvPr>
            <p:ph type="title"/>
          </p:nvPr>
        </p:nvSpPr>
        <p:spPr>
          <a:xfrm>
            <a:off x="685331" y="610772"/>
            <a:ext cx="7773339"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85331" y="4204820"/>
            <a:ext cx="2472307"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6" name="Google Shape;126;p16"/>
          <p:cNvSpPr>
            <a:spLocks noGrp="1"/>
          </p:cNvSpPr>
          <p:nvPr>
            <p:ph type="pic" idx="2"/>
          </p:nvPr>
        </p:nvSpPr>
        <p:spPr>
          <a:xfrm>
            <a:off x="685331" y="2367093"/>
            <a:ext cx="2472307" cy="1524000"/>
          </a:xfrm>
          <a:prstGeom prst="roundRect">
            <a:avLst>
              <a:gd name="adj" fmla="val 9363"/>
            </a:avLst>
          </a:prstGeom>
          <a:noFill/>
          <a:ln w="82550" cap="sq" cmpd="sng">
            <a:solidFill>
              <a:srgbClr val="CBD7E6"/>
            </a:solidFill>
            <a:prstDash val="solid"/>
            <a:miter lim="800000"/>
            <a:headEnd type="none" w="sm" len="sm"/>
            <a:tailEnd type="none" w="sm" len="sm"/>
          </a:ln>
        </p:spPr>
      </p:sp>
      <p:sp>
        <p:nvSpPr>
          <p:cNvPr id="127" name="Google Shape;127;p16"/>
          <p:cNvSpPr txBox="1">
            <a:spLocks noGrp="1"/>
          </p:cNvSpPr>
          <p:nvPr>
            <p:ph type="body" idx="3"/>
          </p:nvPr>
        </p:nvSpPr>
        <p:spPr>
          <a:xfrm>
            <a:off x="685331" y="4781082"/>
            <a:ext cx="2472307"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8" name="Google Shape;128;p16"/>
          <p:cNvSpPr txBox="1">
            <a:spLocks noGrp="1"/>
          </p:cNvSpPr>
          <p:nvPr>
            <p:ph type="body" idx="4"/>
          </p:nvPr>
        </p:nvSpPr>
        <p:spPr>
          <a:xfrm>
            <a:off x="3332069" y="4204820"/>
            <a:ext cx="247637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9" name="Google Shape;129;p16"/>
          <p:cNvSpPr>
            <a:spLocks noGrp="1"/>
          </p:cNvSpPr>
          <p:nvPr>
            <p:ph type="pic" idx="5"/>
          </p:nvPr>
        </p:nvSpPr>
        <p:spPr>
          <a:xfrm>
            <a:off x="3331011" y="2367093"/>
            <a:ext cx="2477514" cy="1524000"/>
          </a:xfrm>
          <a:prstGeom prst="roundRect">
            <a:avLst>
              <a:gd name="adj" fmla="val 8841"/>
            </a:avLst>
          </a:prstGeom>
          <a:noFill/>
          <a:ln w="82550" cap="sq" cmpd="sng">
            <a:solidFill>
              <a:srgbClr val="CBD7E6"/>
            </a:solidFill>
            <a:prstDash val="solid"/>
            <a:miter lim="800000"/>
            <a:headEnd type="none" w="sm" len="sm"/>
            <a:tailEnd type="none" w="sm" len="sm"/>
          </a:ln>
        </p:spPr>
      </p:sp>
      <p:sp>
        <p:nvSpPr>
          <p:cNvPr id="130" name="Google Shape;130;p16"/>
          <p:cNvSpPr txBox="1">
            <a:spLocks noGrp="1"/>
          </p:cNvSpPr>
          <p:nvPr>
            <p:ph type="body" idx="6"/>
          </p:nvPr>
        </p:nvSpPr>
        <p:spPr>
          <a:xfrm>
            <a:off x="3331011" y="4781081"/>
            <a:ext cx="2477514"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1" name="Google Shape;131;p16"/>
          <p:cNvSpPr txBox="1">
            <a:spLocks noGrp="1"/>
          </p:cNvSpPr>
          <p:nvPr>
            <p:ph type="body" idx="7"/>
          </p:nvPr>
        </p:nvSpPr>
        <p:spPr>
          <a:xfrm>
            <a:off x="5979974" y="4204820"/>
            <a:ext cx="247551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7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2" name="Google Shape;132;p16"/>
          <p:cNvSpPr>
            <a:spLocks noGrp="1"/>
          </p:cNvSpPr>
          <p:nvPr>
            <p:ph type="pic" idx="8"/>
          </p:nvPr>
        </p:nvSpPr>
        <p:spPr>
          <a:xfrm>
            <a:off x="5979974" y="2367093"/>
            <a:ext cx="2478696" cy="1524000"/>
          </a:xfrm>
          <a:prstGeom prst="roundRect">
            <a:avLst>
              <a:gd name="adj" fmla="val 8841"/>
            </a:avLst>
          </a:prstGeom>
          <a:noFill/>
          <a:ln w="82550" cap="sq" cmpd="sng">
            <a:solidFill>
              <a:srgbClr val="CBD7E6"/>
            </a:solidFill>
            <a:prstDash val="solid"/>
            <a:miter lim="800000"/>
            <a:headEnd type="none" w="sm" len="sm"/>
            <a:tailEnd type="none" w="sm" len="sm"/>
          </a:ln>
        </p:spPr>
      </p:sp>
      <p:sp>
        <p:nvSpPr>
          <p:cNvPr id="133" name="Google Shape;133;p16"/>
          <p:cNvSpPr txBox="1">
            <a:spLocks noGrp="1"/>
          </p:cNvSpPr>
          <p:nvPr>
            <p:ph type="body" idx="9"/>
          </p:nvPr>
        </p:nvSpPr>
        <p:spPr>
          <a:xfrm>
            <a:off x="5979880" y="4781079"/>
            <a:ext cx="2478790"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4" name="Google Shape;134;p16"/>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6"/>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pic>
        <p:nvPicPr>
          <p:cNvPr id="138" name="Google Shape;138;p17"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9" name="Google Shape;139;p17"/>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7"/>
          <p:cNvSpPr txBox="1">
            <a:spLocks noGrp="1"/>
          </p:cNvSpPr>
          <p:nvPr>
            <p:ph type="body" idx="1"/>
          </p:nvPr>
        </p:nvSpPr>
        <p:spPr>
          <a:xfrm rot="5400000">
            <a:off x="2859947" y="192478"/>
            <a:ext cx="3424107" cy="777333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1" name="Google Shape;141;p17"/>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7"/>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pic>
        <p:nvPicPr>
          <p:cNvPr id="145" name="Google Shape;145;p18"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6" name="Google Shape;146;p18"/>
          <p:cNvSpPr txBox="1">
            <a:spLocks noGrp="1"/>
          </p:cNvSpPr>
          <p:nvPr>
            <p:ph type="title"/>
          </p:nvPr>
        </p:nvSpPr>
        <p:spPr>
          <a:xfrm rot="5400000">
            <a:off x="4910373" y="2242904"/>
            <a:ext cx="5181599" cy="19149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8"/>
          <p:cNvSpPr txBox="1">
            <a:spLocks noGrp="1"/>
          </p:cNvSpPr>
          <p:nvPr>
            <p:ph type="body" idx="1"/>
          </p:nvPr>
        </p:nvSpPr>
        <p:spPr>
          <a:xfrm rot="5400000">
            <a:off x="966553" y="328380"/>
            <a:ext cx="5181599" cy="57440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8" name="Google Shape;148;p18"/>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8"/>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8"/>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pic>
        <p:nvPicPr>
          <p:cNvPr id="18" name="Google Shape;18;p3"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 name="Google Shape;19;p3"/>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pic>
        <p:nvPicPr>
          <p:cNvPr id="24" name="Google Shape;24;p4"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 name="Google Shape;25;p4"/>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7" name="Google Shape;27;p4"/>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pic>
        <p:nvPicPr>
          <p:cNvPr id="31" name="Google Shape;31;p5" descr="Droplets-SD-Title-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 name="Google Shape;32;p5"/>
          <p:cNvSpPr txBox="1">
            <a:spLocks noGrp="1"/>
          </p:cNvSpPr>
          <p:nvPr>
            <p:ph type="ctrTitle"/>
          </p:nvPr>
        </p:nvSpPr>
        <p:spPr>
          <a:xfrm>
            <a:off x="1313259" y="1300786"/>
            <a:ext cx="6517482"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313259" y="3886201"/>
            <a:ext cx="6517482"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34" name="Google Shape;34;p5"/>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pic>
        <p:nvPicPr>
          <p:cNvPr id="38" name="Google Shape;38;p6"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9" name="Google Shape;39;p6"/>
          <p:cNvSpPr txBox="1">
            <a:spLocks noGrp="1"/>
          </p:cNvSpPr>
          <p:nvPr>
            <p:ph type="title"/>
          </p:nvPr>
        </p:nvSpPr>
        <p:spPr>
          <a:xfrm>
            <a:off x="685331" y="828564"/>
            <a:ext cx="7763814"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85331" y="3657458"/>
            <a:ext cx="7763814"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41" name="Google Shape;41;p6"/>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pic>
        <p:nvPicPr>
          <p:cNvPr id="45" name="Google Shape;45;p7"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7"/>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85330" y="2367093"/>
            <a:ext cx="382952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8" name="Google Shape;48;p7"/>
          <p:cNvSpPr txBox="1">
            <a:spLocks noGrp="1"/>
          </p:cNvSpPr>
          <p:nvPr>
            <p:ph type="body" idx="2"/>
          </p:nvPr>
        </p:nvSpPr>
        <p:spPr>
          <a:xfrm>
            <a:off x="4629150" y="2367093"/>
            <a:ext cx="382905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9" name="Google Shape;49;p7"/>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pic>
        <p:nvPicPr>
          <p:cNvPr id="53" name="Google Shape;53;p8"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 name="Google Shape;54;p8"/>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859746" y="2371018"/>
            <a:ext cx="3655106" cy="679994"/>
          </a:xfrm>
          <a:prstGeom prst="rect">
            <a:avLst/>
          </a:prstGeom>
          <a:noFill/>
          <a:ln>
            <a:noFill/>
          </a:ln>
        </p:spPr>
        <p:txBody>
          <a:bodyPr spcFirstLastPara="1" wrap="square" lIns="91425" tIns="45700" rIns="91425" bIns="45700" anchor="b" anchorCtr="0">
            <a:noAutofit/>
          </a:bodyPr>
          <a:lstStyle>
            <a:lvl1pPr marL="457200" lvl="0" indent="-228600" algn="l">
              <a:lnSpc>
                <a:spcPct val="7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6" name="Google Shape;56;p8"/>
          <p:cNvSpPr txBox="1">
            <a:spLocks noGrp="1"/>
          </p:cNvSpPr>
          <p:nvPr>
            <p:ph type="body" idx="2"/>
          </p:nvPr>
        </p:nvSpPr>
        <p:spPr>
          <a:xfrm>
            <a:off x="685331" y="3051013"/>
            <a:ext cx="3829520"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7" name="Google Shape;57;p8"/>
          <p:cNvSpPr txBox="1">
            <a:spLocks noGrp="1"/>
          </p:cNvSpPr>
          <p:nvPr>
            <p:ph type="body" idx="3"/>
          </p:nvPr>
        </p:nvSpPr>
        <p:spPr>
          <a:xfrm>
            <a:off x="4797317" y="2371018"/>
            <a:ext cx="3661353" cy="679994"/>
          </a:xfrm>
          <a:prstGeom prst="rect">
            <a:avLst/>
          </a:prstGeom>
          <a:noFill/>
          <a:ln>
            <a:noFill/>
          </a:ln>
        </p:spPr>
        <p:txBody>
          <a:bodyPr spcFirstLastPara="1" wrap="square" lIns="91425" tIns="45700" rIns="91425" bIns="45700" anchor="b" anchorCtr="0">
            <a:noAutofit/>
          </a:bodyPr>
          <a:lstStyle>
            <a:lvl1pPr marL="457200" lvl="0" indent="-228600" algn="l">
              <a:lnSpc>
                <a:spcPct val="7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8" name="Google Shape;58;p8"/>
          <p:cNvSpPr txBox="1">
            <a:spLocks noGrp="1"/>
          </p:cNvSpPr>
          <p:nvPr>
            <p:ph type="body" idx="4"/>
          </p:nvPr>
        </p:nvSpPr>
        <p:spPr>
          <a:xfrm>
            <a:off x="4629150" y="3051013"/>
            <a:ext cx="382905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9" name="Google Shape;59;p8"/>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pic>
        <p:nvPicPr>
          <p:cNvPr id="63" name="Google Shape;63;p9"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4" name="Google Shape;64;p9"/>
          <p:cNvSpPr txBox="1">
            <a:spLocks noGrp="1"/>
          </p:cNvSpPr>
          <p:nvPr>
            <p:ph type="title"/>
          </p:nvPr>
        </p:nvSpPr>
        <p:spPr>
          <a:xfrm>
            <a:off x="685331" y="609600"/>
            <a:ext cx="2951766"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3808547" y="609601"/>
            <a:ext cx="4650122" cy="51815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6" name="Google Shape;66;p9"/>
          <p:cNvSpPr txBox="1">
            <a:spLocks noGrp="1"/>
          </p:cNvSpPr>
          <p:nvPr>
            <p:ph type="body" idx="2"/>
          </p:nvPr>
        </p:nvSpPr>
        <p:spPr>
          <a:xfrm>
            <a:off x="685331" y="2632852"/>
            <a:ext cx="2951767" cy="315834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67" name="Google Shape;67;p9"/>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pic>
        <p:nvPicPr>
          <p:cNvPr id="71" name="Google Shape;71;p10"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2" name="Google Shape;72;p10"/>
          <p:cNvSpPr txBox="1">
            <a:spLocks noGrp="1"/>
          </p:cNvSpPr>
          <p:nvPr>
            <p:ph type="title"/>
          </p:nvPr>
        </p:nvSpPr>
        <p:spPr>
          <a:xfrm>
            <a:off x="685332" y="609600"/>
            <a:ext cx="4129618"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a:spLocks noGrp="1"/>
          </p:cNvSpPr>
          <p:nvPr>
            <p:ph type="pic" idx="2"/>
          </p:nvPr>
        </p:nvSpPr>
        <p:spPr>
          <a:xfrm>
            <a:off x="5004270" y="609601"/>
            <a:ext cx="3005851" cy="5181600"/>
          </a:xfrm>
          <a:prstGeom prst="roundRect">
            <a:avLst>
              <a:gd name="adj" fmla="val 4943"/>
            </a:avLst>
          </a:prstGeom>
          <a:noFill/>
          <a:ln w="82550" cap="sq" cmpd="sng">
            <a:solidFill>
              <a:srgbClr val="CBD7E6"/>
            </a:solidFill>
            <a:prstDash val="solid"/>
            <a:miter lim="800000"/>
            <a:headEnd type="none" w="sm" len="sm"/>
            <a:tailEnd type="none" w="sm" len="sm"/>
          </a:ln>
        </p:spPr>
      </p:sp>
      <p:sp>
        <p:nvSpPr>
          <p:cNvPr id="74" name="Google Shape;74;p10"/>
          <p:cNvSpPr txBox="1">
            <a:spLocks noGrp="1"/>
          </p:cNvSpPr>
          <p:nvPr>
            <p:ph type="body" idx="1"/>
          </p:nvPr>
        </p:nvSpPr>
        <p:spPr>
          <a:xfrm>
            <a:off x="685346" y="2632853"/>
            <a:ext cx="4129604"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5" name="Google Shape;75;p10"/>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AC7EE"/>
            </a:gs>
            <a:gs pos="100000">
              <a:srgbClr val="87ABDA"/>
            </a:gs>
          </a:gsLst>
          <a:lin ang="5400000" scaled="0"/>
        </a:gradFill>
        <a:effectLst/>
      </p:bgPr>
    </p:bg>
    <p:spTree>
      <p:nvGrpSpPr>
        <p:cNvPr id="1" name="Shape 5"/>
        <p:cNvGrpSpPr/>
        <p:nvPr/>
      </p:nvGrpSpPr>
      <p:grpSpPr>
        <a:xfrm>
          <a:off x="0" y="0"/>
          <a:ext cx="0" cy="0"/>
          <a:chOff x="0" y="0"/>
          <a:chExt cx="0" cy="0"/>
        </a:xfrm>
      </p:grpSpPr>
      <p:pic>
        <p:nvPicPr>
          <p:cNvPr id="6" name="Google Shape;6;p1" descr="\\DROBO-FS\QuickDrops\JB\PPTX NG\Droplets\LightingOverlay.png"/>
          <p:cNvPicPr preferRelativeResize="0"/>
          <p:nvPr/>
        </p:nvPicPr>
        <p:blipFill rotWithShape="1">
          <a:blip r:embed="rId19">
            <a:alphaModFix amt="80000"/>
          </a:blip>
          <a:srcRect/>
          <a:stretch/>
        </p:blipFill>
        <p:spPr>
          <a:xfrm>
            <a:off x="1" y="-1"/>
            <a:ext cx="9144002" cy="6858001"/>
          </a:xfrm>
          <a:prstGeom prst="rect">
            <a:avLst/>
          </a:prstGeom>
          <a:noFill/>
          <a:ln>
            <a:noFill/>
          </a:ln>
        </p:spPr>
      </p:pic>
      <p:sp>
        <p:nvSpPr>
          <p:cNvPr id="7" name="Google Shape;7;p1"/>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85331" y="2367094"/>
            <a:ext cx="7773339"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1"/>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1dnogg8kia9dmZZtPNnFKcBJuLh4NYm3/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6.jpg"/><Relationship Id="rId4" Type="http://schemas.openxmlformats.org/officeDocument/2006/relationships/image" Target="../media/image45.jpg"/></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1.jpg"/><Relationship Id="rId4" Type="http://schemas.openxmlformats.org/officeDocument/2006/relationships/image" Target="../media/image5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54.jpg"/><Relationship Id="rId7" Type="http://schemas.openxmlformats.org/officeDocument/2006/relationships/image" Target="../media/image5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grpSp>
        <p:nvGrpSpPr>
          <p:cNvPr id="155" name="Google Shape;155;p19"/>
          <p:cNvGrpSpPr/>
          <p:nvPr/>
        </p:nvGrpSpPr>
        <p:grpSpPr>
          <a:xfrm>
            <a:off x="-25152" y="664096"/>
            <a:ext cx="9252520" cy="2523728"/>
            <a:chOff x="-54260" y="676672"/>
            <a:chExt cx="9252520" cy="2523728"/>
          </a:xfrm>
        </p:grpSpPr>
        <p:sp>
          <p:nvSpPr>
            <p:cNvPr id="156" name="Google Shape;156;p19"/>
            <p:cNvSpPr/>
            <p:nvPr/>
          </p:nvSpPr>
          <p:spPr>
            <a:xfrm>
              <a:off x="0" y="1828800"/>
              <a:ext cx="9144000" cy="1371600"/>
            </a:xfrm>
            <a:prstGeom prst="rect">
              <a:avLst/>
            </a:prstGeom>
            <a:solidFill>
              <a:schemeClr val="lt1">
                <a:alpha val="21960"/>
              </a:schemeClr>
            </a:solidFill>
            <a:ln>
              <a:noFill/>
            </a:ln>
            <a:effectLst>
              <a:outerShdw algn="ctr" rotWithShape="0">
                <a:schemeClr val="lt1">
                  <a:alpha val="42745"/>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Twentieth Century"/>
                <a:ea typeface="Twentieth Century"/>
                <a:cs typeface="Twentieth Century"/>
                <a:sym typeface="Twentieth Century"/>
              </a:endParaRPr>
            </a:p>
          </p:txBody>
        </p:sp>
        <p:sp>
          <p:nvSpPr>
            <p:cNvPr id="157" name="Google Shape;157;p19"/>
            <p:cNvSpPr/>
            <p:nvPr/>
          </p:nvSpPr>
          <p:spPr>
            <a:xfrm>
              <a:off x="-54260" y="676672"/>
              <a:ext cx="9252520" cy="2304256"/>
            </a:xfrm>
            <a:prstGeom prst="rect">
              <a:avLst/>
            </a:prstGeom>
            <a:noFill/>
            <a:ln>
              <a:noFill/>
            </a:ln>
            <a:effectLst>
              <a:outerShdw algn="ctr" rotWithShape="0">
                <a:schemeClr val="lt1">
                  <a:alpha val="42745"/>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lt-LT" sz="4800" b="0" i="0" u="none" strike="noStrike" cap="none">
                  <a:solidFill>
                    <a:schemeClr val="dk1"/>
                  </a:solidFill>
                  <a:latin typeface="Times New Roman"/>
                  <a:ea typeface="Times New Roman"/>
                  <a:cs typeface="Times New Roman"/>
                  <a:sym typeface="Times New Roman"/>
                </a:rPr>
                <a:t>Projektas</a:t>
              </a:r>
              <a:r>
                <a:rPr lang="lt-LT" sz="4800" b="1" i="0" u="none" strike="noStrike" cap="none">
                  <a:solidFill>
                    <a:schemeClr val="dk1"/>
                  </a:solidFill>
                  <a:latin typeface="Times New Roman"/>
                  <a:ea typeface="Times New Roman"/>
                  <a:cs typeface="Times New Roman"/>
                  <a:sym typeface="Times New Roman"/>
                </a:rPr>
                <a:t> </a:t>
              </a:r>
              <a:endParaRPr sz="4800" b="1"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2000" b="1"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lt-LT" sz="4800" b="1" i="0" u="none" strike="noStrike" cap="none">
                  <a:solidFill>
                    <a:schemeClr val="accent1"/>
                  </a:solidFill>
                  <a:latin typeface="Times New Roman"/>
                  <a:ea typeface="Times New Roman"/>
                  <a:cs typeface="Times New Roman"/>
                  <a:sym typeface="Times New Roman"/>
                </a:rPr>
                <a:t>„Vandens stebuklas“</a:t>
              </a:r>
              <a:endParaRPr sz="4800" b="1" i="0" u="none" strike="noStrike" cap="none">
                <a:solidFill>
                  <a:schemeClr val="accent1"/>
                </a:solidFill>
                <a:latin typeface="Times New Roman"/>
                <a:ea typeface="Times New Roman"/>
                <a:cs typeface="Times New Roman"/>
                <a:sym typeface="Times New Roman"/>
              </a:endParaRPr>
            </a:p>
          </p:txBody>
        </p:sp>
      </p:grpSp>
      <p:grpSp>
        <p:nvGrpSpPr>
          <p:cNvPr id="158" name="Google Shape;158;p19"/>
          <p:cNvGrpSpPr/>
          <p:nvPr/>
        </p:nvGrpSpPr>
        <p:grpSpPr>
          <a:xfrm>
            <a:off x="0" y="5486400"/>
            <a:ext cx="9198260" cy="1371600"/>
            <a:chOff x="0" y="1828800"/>
            <a:chExt cx="9198260" cy="1371600"/>
          </a:xfrm>
        </p:grpSpPr>
        <p:sp>
          <p:nvSpPr>
            <p:cNvPr id="159" name="Google Shape;159;p19"/>
            <p:cNvSpPr/>
            <p:nvPr/>
          </p:nvSpPr>
          <p:spPr>
            <a:xfrm>
              <a:off x="0" y="1828800"/>
              <a:ext cx="9144000" cy="1371600"/>
            </a:xfrm>
            <a:prstGeom prst="rect">
              <a:avLst/>
            </a:prstGeom>
            <a:noFill/>
            <a:ln>
              <a:noFill/>
            </a:ln>
            <a:effectLst>
              <a:outerShdw algn="ctr" rotWithShape="0">
                <a:schemeClr val="lt1">
                  <a:alpha val="42745"/>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Twentieth Century"/>
                <a:ea typeface="Twentieth Century"/>
                <a:cs typeface="Twentieth Century"/>
                <a:sym typeface="Twentieth Century"/>
              </a:endParaRPr>
            </a:p>
          </p:txBody>
        </p:sp>
        <p:sp>
          <p:nvSpPr>
            <p:cNvPr id="160" name="Google Shape;160;p19"/>
            <p:cNvSpPr/>
            <p:nvPr/>
          </p:nvSpPr>
          <p:spPr>
            <a:xfrm>
              <a:off x="54260" y="1828800"/>
              <a:ext cx="9144000" cy="1066800"/>
            </a:xfrm>
            <a:prstGeom prst="rect">
              <a:avLst/>
            </a:prstGeom>
            <a:noFill/>
            <a:ln>
              <a:noFill/>
            </a:ln>
            <a:effectLst>
              <a:outerShdw algn="ctr" rotWithShape="0">
                <a:schemeClr val="lt1">
                  <a:alpha val="42745"/>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lt-LT" sz="2600" b="0" i="0" u="none" strike="noStrike" cap="none">
                  <a:solidFill>
                    <a:schemeClr val="dk1"/>
                  </a:solidFill>
                  <a:latin typeface="Times New Roman"/>
                  <a:ea typeface="Times New Roman"/>
                  <a:cs typeface="Times New Roman"/>
                  <a:sym typeface="Times New Roman"/>
                </a:rPr>
                <a:t>Parengė Gitana Selevičienė, Onutė Amulytė, Svetlana Zalynskaja</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8"/>
          <p:cNvSpPr txBox="1"/>
          <p:nvPr/>
        </p:nvSpPr>
        <p:spPr>
          <a:xfrm>
            <a:off x="1663257" y="908720"/>
            <a:ext cx="5745484"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a:solidFill>
                  <a:schemeClr val="dk1"/>
                </a:solidFill>
                <a:latin typeface="Times New Roman"/>
                <a:ea typeface="Times New Roman"/>
                <a:cs typeface="Times New Roman"/>
                <a:sym typeface="Times New Roman"/>
              </a:rPr>
              <a:t>EKSPERIMENTUOJAME GRUPĖJE</a:t>
            </a:r>
            <a:endParaRPr sz="2800">
              <a:solidFill>
                <a:schemeClr val="dk1"/>
              </a:solidFill>
              <a:latin typeface="Times New Roman"/>
              <a:ea typeface="Times New Roman"/>
              <a:cs typeface="Times New Roman"/>
              <a:sym typeface="Times New Roman"/>
            </a:endParaRPr>
          </a:p>
        </p:txBody>
      </p:sp>
      <p:sp>
        <p:nvSpPr>
          <p:cNvPr id="307" name="Google Shape;307;p28"/>
          <p:cNvSpPr txBox="1"/>
          <p:nvPr/>
        </p:nvSpPr>
        <p:spPr>
          <a:xfrm>
            <a:off x="1907704" y="5229200"/>
            <a:ext cx="525658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1" i="1">
                <a:solidFill>
                  <a:schemeClr val="accent1"/>
                </a:solidFill>
                <a:latin typeface="Comic Sans MS"/>
                <a:ea typeface="Comic Sans MS"/>
                <a:cs typeface="Comic Sans MS"/>
                <a:sym typeface="Comic Sans MS"/>
              </a:rPr>
              <a:t>Birželis – Liepa - Rugpjūtis</a:t>
            </a:r>
            <a:endParaRPr sz="1800" b="1" i="1">
              <a:solidFill>
                <a:schemeClr val="accent1"/>
              </a:solidFill>
              <a:latin typeface="Comic Sans MS"/>
              <a:ea typeface="Comic Sans MS"/>
              <a:cs typeface="Comic Sans MS"/>
              <a:sym typeface="Comic Sans MS"/>
            </a:endParaRPr>
          </a:p>
        </p:txBody>
      </p:sp>
      <p:grpSp>
        <p:nvGrpSpPr>
          <p:cNvPr id="308" name="Google Shape;308;p28"/>
          <p:cNvGrpSpPr/>
          <p:nvPr/>
        </p:nvGrpSpPr>
        <p:grpSpPr>
          <a:xfrm>
            <a:off x="469183" y="1789534"/>
            <a:ext cx="8322556" cy="2853609"/>
            <a:chOff x="1639" y="1240854"/>
            <a:chExt cx="8322556" cy="2853609"/>
          </a:xfrm>
        </p:grpSpPr>
        <p:sp>
          <p:nvSpPr>
            <p:cNvPr id="309" name="Google Shape;309;p28"/>
            <p:cNvSpPr/>
            <p:nvPr/>
          </p:nvSpPr>
          <p:spPr>
            <a:xfrm>
              <a:off x="1639" y="1337688"/>
              <a:ext cx="2600730" cy="1791903"/>
            </a:xfrm>
            <a:prstGeom prst="roundRect">
              <a:avLst>
                <a:gd name="adj" fmla="val 16667"/>
              </a:avLst>
            </a:prstGeom>
            <a:blipFill rotWithShape="1">
              <a:blip r:embed="rId3">
                <a:alphaModFix/>
              </a:blip>
              <a:stretch>
                <a:fillRect t="-46996" b="-46994"/>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1639" y="3129592"/>
              <a:ext cx="2600730" cy="9648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txBox="1"/>
            <p:nvPr/>
          </p:nvSpPr>
          <p:spPr>
            <a:xfrm>
              <a:off x="1639" y="3129592"/>
              <a:ext cx="2600730" cy="964871"/>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dirty="0">
                  <a:solidFill>
                    <a:schemeClr val="dk1"/>
                  </a:solidFill>
                  <a:latin typeface="Times New Roman"/>
                  <a:ea typeface="Times New Roman"/>
                  <a:cs typeface="Times New Roman"/>
                  <a:sym typeface="Times New Roman"/>
                </a:rPr>
                <a:t>VANDUO IR ORAS</a:t>
              </a:r>
              <a:br>
                <a:rPr lang="lt-LT" sz="1200" dirty="0">
                  <a:solidFill>
                    <a:schemeClr val="dk1"/>
                  </a:solidFill>
                  <a:latin typeface="Times New Roman"/>
                  <a:ea typeface="Times New Roman"/>
                  <a:cs typeface="Times New Roman"/>
                  <a:sym typeface="Times New Roman"/>
                </a:rPr>
              </a:br>
              <a:r>
                <a:rPr lang="lt-LT" sz="1200" dirty="0">
                  <a:solidFill>
                    <a:schemeClr val="dk1"/>
                  </a:solidFill>
                  <a:latin typeface="Times New Roman"/>
                  <a:ea typeface="Times New Roman"/>
                  <a:cs typeface="Times New Roman"/>
                  <a:sym typeface="Times New Roman"/>
                </a:rPr>
                <a:t>Į lėkštutes su </a:t>
              </a:r>
              <a:r>
                <a:rPr lang="lt-LT" sz="1200" dirty="0" smtClean="0">
                  <a:solidFill>
                    <a:schemeClr val="dk1"/>
                  </a:solidFill>
                  <a:latin typeface="Times New Roman"/>
                  <a:ea typeface="Times New Roman"/>
                  <a:cs typeface="Times New Roman"/>
                  <a:sym typeface="Times New Roman"/>
                </a:rPr>
                <a:t>žvake </a:t>
              </a:r>
              <a:r>
                <a:rPr lang="lt-LT" sz="1200" dirty="0">
                  <a:solidFill>
                    <a:schemeClr val="dk1"/>
                  </a:solidFill>
                  <a:latin typeface="Times New Roman"/>
                  <a:ea typeface="Times New Roman"/>
                  <a:cs typeface="Times New Roman"/>
                  <a:sym typeface="Times New Roman"/>
                </a:rPr>
                <a:t>įpylėme spalvoto vandens ir uždengėme stiklainiu. Žvakei užgesus, vandens lygis pakyla, taip nutinka todėl, kad stiklainyje esantis oras atvėsta ir susispaudžia.</a:t>
              </a:r>
              <a:endParaRPr sz="1200" dirty="0">
                <a:solidFill>
                  <a:schemeClr val="dk1"/>
                </a:solidFill>
                <a:latin typeface="Times New Roman"/>
                <a:ea typeface="Times New Roman"/>
                <a:cs typeface="Times New Roman"/>
                <a:sym typeface="Times New Roman"/>
              </a:endParaRPr>
            </a:p>
          </p:txBody>
        </p:sp>
        <p:sp>
          <p:nvSpPr>
            <p:cNvPr id="312" name="Google Shape;312;p28"/>
            <p:cNvSpPr/>
            <p:nvPr/>
          </p:nvSpPr>
          <p:spPr>
            <a:xfrm>
              <a:off x="2786065" y="1240854"/>
              <a:ext cx="2600730" cy="1791903"/>
            </a:xfrm>
            <a:prstGeom prst="roundRect">
              <a:avLst>
                <a:gd name="adj" fmla="val 16667"/>
              </a:avLst>
            </a:prstGeom>
            <a:blipFill rotWithShape="1">
              <a:blip r:embed="rId4">
                <a:alphaModFix/>
              </a:blip>
              <a:stretch>
                <a:fillRect t="-46996" b="-46994"/>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a:off x="2862552" y="3129592"/>
              <a:ext cx="2600730" cy="9648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txBox="1"/>
            <p:nvPr/>
          </p:nvSpPr>
          <p:spPr>
            <a:xfrm>
              <a:off x="2862552" y="3129592"/>
              <a:ext cx="2600730" cy="964871"/>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a:solidFill>
                    <a:schemeClr val="dk1"/>
                  </a:solidFill>
                  <a:latin typeface="Times New Roman"/>
                  <a:ea typeface="Times New Roman"/>
                  <a:cs typeface="Times New Roman"/>
                  <a:sym typeface="Times New Roman"/>
                </a:rPr>
                <a:t>VANDUO IR KITOS CHEMINĖS MEDŽIAGOS</a:t>
              </a:r>
              <a:br>
                <a:rPr lang="lt-LT" sz="1200">
                  <a:solidFill>
                    <a:schemeClr val="dk1"/>
                  </a:solidFill>
                  <a:latin typeface="Times New Roman"/>
                  <a:ea typeface="Times New Roman"/>
                  <a:cs typeface="Times New Roman"/>
                  <a:sym typeface="Times New Roman"/>
                </a:rPr>
              </a:br>
              <a:r>
                <a:rPr lang="lt-LT" sz="1200">
                  <a:solidFill>
                    <a:schemeClr val="dk1"/>
                  </a:solidFill>
                  <a:latin typeface="Times New Roman"/>
                  <a:ea typeface="Times New Roman"/>
                  <a:cs typeface="Times New Roman"/>
                  <a:sym typeface="Times New Roman"/>
                </a:rPr>
                <a:t>Į stiklinę įpylėme vandens, aliejaus, maistinių dažų ir putojančią tabletę. Stebėjome kylančius burbuliukus.</a:t>
              </a:r>
              <a:endParaRPr sz="1200">
                <a:solidFill>
                  <a:schemeClr val="dk1"/>
                </a:solidFill>
                <a:latin typeface="Times New Roman"/>
                <a:ea typeface="Times New Roman"/>
                <a:cs typeface="Times New Roman"/>
                <a:sym typeface="Times New Roman"/>
              </a:endParaRPr>
            </a:p>
          </p:txBody>
        </p:sp>
        <p:sp>
          <p:nvSpPr>
            <p:cNvPr id="315" name="Google Shape;315;p28"/>
            <p:cNvSpPr/>
            <p:nvPr/>
          </p:nvSpPr>
          <p:spPr>
            <a:xfrm>
              <a:off x="5723465" y="1337688"/>
              <a:ext cx="2600730" cy="1791903"/>
            </a:xfrm>
            <a:prstGeom prst="roundRect">
              <a:avLst>
                <a:gd name="adj" fmla="val 16667"/>
              </a:avLst>
            </a:prstGeom>
            <a:blipFill rotWithShape="1">
              <a:blip r:embed="rId5">
                <a:alphaModFix/>
              </a:blip>
              <a:stretch>
                <a:fillRect t="-3999" b="-3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5723465" y="3129592"/>
              <a:ext cx="2600730" cy="9648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txBox="1"/>
            <p:nvPr/>
          </p:nvSpPr>
          <p:spPr>
            <a:xfrm>
              <a:off x="5723465" y="3129592"/>
              <a:ext cx="2600730" cy="964871"/>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dirty="0">
                  <a:solidFill>
                    <a:schemeClr val="dk1"/>
                  </a:solidFill>
                  <a:latin typeface="Times New Roman"/>
                  <a:ea typeface="Times New Roman"/>
                  <a:cs typeface="Times New Roman"/>
                  <a:sym typeface="Times New Roman"/>
                </a:rPr>
                <a:t>VANDUO IR VAISIAI</a:t>
              </a:r>
              <a:endParaRPr dirty="0"/>
            </a:p>
            <a:p>
              <a:pPr marL="0" marR="0" lvl="0" indent="0" algn="ctr" rtl="0">
                <a:lnSpc>
                  <a:spcPct val="90000"/>
                </a:lnSpc>
                <a:spcBef>
                  <a:spcPts val="420"/>
                </a:spcBef>
                <a:spcAft>
                  <a:spcPts val="0"/>
                </a:spcAft>
                <a:buNone/>
              </a:pPr>
              <a:r>
                <a:rPr lang="lt-LT" sz="1200" dirty="0">
                  <a:solidFill>
                    <a:schemeClr val="dk1"/>
                  </a:solidFill>
                  <a:latin typeface="Times New Roman"/>
                  <a:ea typeface="Times New Roman"/>
                  <a:cs typeface="Times New Roman"/>
                  <a:sym typeface="Times New Roman"/>
                </a:rPr>
                <a:t>Į stiklinę įpylėme vandens, dėjome skirtingus vaisius. Stebėjome spalvą, bandėme </a:t>
              </a:r>
              <a:r>
                <a:rPr lang="lt-LT" sz="1200" dirty="0" smtClean="0">
                  <a:solidFill>
                    <a:schemeClr val="dk1"/>
                  </a:solidFill>
                  <a:latin typeface="Times New Roman"/>
                  <a:ea typeface="Times New Roman"/>
                  <a:cs typeface="Times New Roman"/>
                  <a:sym typeface="Times New Roman"/>
                </a:rPr>
                <a:t>apibūdinti </a:t>
              </a:r>
              <a:r>
                <a:rPr lang="lt-LT" sz="1200" dirty="0">
                  <a:solidFill>
                    <a:schemeClr val="dk1"/>
                  </a:solidFill>
                  <a:latin typeface="Times New Roman"/>
                  <a:ea typeface="Times New Roman"/>
                  <a:cs typeface="Times New Roman"/>
                  <a:sym typeface="Times New Roman"/>
                </a:rPr>
                <a:t>kvapą ir skonį.</a:t>
              </a:r>
              <a:endParaRPr sz="1200" dirty="0">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9"/>
          <p:cNvSpPr txBox="1"/>
          <p:nvPr/>
        </p:nvSpPr>
        <p:spPr>
          <a:xfrm>
            <a:off x="1837179" y="836712"/>
            <a:ext cx="539763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a:solidFill>
                  <a:schemeClr val="dk1"/>
                </a:solidFill>
                <a:latin typeface="Times New Roman"/>
                <a:ea typeface="Times New Roman"/>
                <a:cs typeface="Times New Roman"/>
                <a:sym typeface="Times New Roman"/>
              </a:rPr>
              <a:t>GAMINAME ŽAISLUS GRUPĖJE</a:t>
            </a:r>
            <a:endParaRPr sz="2800">
              <a:solidFill>
                <a:schemeClr val="dk1"/>
              </a:solidFill>
              <a:latin typeface="Times New Roman"/>
              <a:ea typeface="Times New Roman"/>
              <a:cs typeface="Times New Roman"/>
              <a:sym typeface="Times New Roman"/>
            </a:endParaRPr>
          </a:p>
        </p:txBody>
      </p:sp>
      <p:sp>
        <p:nvSpPr>
          <p:cNvPr id="323" name="Google Shape;323;p29"/>
          <p:cNvSpPr txBox="1"/>
          <p:nvPr/>
        </p:nvSpPr>
        <p:spPr>
          <a:xfrm>
            <a:off x="1907704" y="5229200"/>
            <a:ext cx="525658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1" i="1">
                <a:solidFill>
                  <a:schemeClr val="accent1"/>
                </a:solidFill>
                <a:latin typeface="Comic Sans MS"/>
                <a:ea typeface="Comic Sans MS"/>
                <a:cs typeface="Comic Sans MS"/>
                <a:sym typeface="Comic Sans MS"/>
              </a:rPr>
              <a:t>Birželis – Liepa - Rugpjūtis</a:t>
            </a:r>
            <a:endParaRPr sz="1800" b="1" i="1">
              <a:solidFill>
                <a:schemeClr val="accent1"/>
              </a:solidFill>
              <a:latin typeface="Comic Sans MS"/>
              <a:ea typeface="Comic Sans MS"/>
              <a:cs typeface="Comic Sans MS"/>
              <a:sym typeface="Comic Sans MS"/>
            </a:endParaRPr>
          </a:p>
        </p:txBody>
      </p:sp>
      <p:grpSp>
        <p:nvGrpSpPr>
          <p:cNvPr id="324" name="Google Shape;324;p29"/>
          <p:cNvGrpSpPr/>
          <p:nvPr/>
        </p:nvGrpSpPr>
        <p:grpSpPr>
          <a:xfrm>
            <a:off x="734816" y="1503950"/>
            <a:ext cx="7446371" cy="4689991"/>
            <a:chOff x="195264" y="288034"/>
            <a:chExt cx="7446371" cy="4689991"/>
          </a:xfrm>
        </p:grpSpPr>
        <p:sp>
          <p:nvSpPr>
            <p:cNvPr id="325" name="Google Shape;325;p29"/>
            <p:cNvSpPr/>
            <p:nvPr/>
          </p:nvSpPr>
          <p:spPr>
            <a:xfrm>
              <a:off x="288043" y="288034"/>
              <a:ext cx="2241045" cy="1544080"/>
            </a:xfrm>
            <a:prstGeom prst="roundRect">
              <a:avLst>
                <a:gd name="adj" fmla="val 16667"/>
              </a:avLst>
            </a:prstGeom>
            <a:blipFill rotWithShape="1">
              <a:blip r:embed="rId3">
                <a:alphaModFix/>
              </a:blip>
              <a:stretch>
                <a:fillRect t="-46996" b="-46994"/>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195264" y="1853042"/>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txBox="1"/>
            <p:nvPr/>
          </p:nvSpPr>
          <p:spPr>
            <a:xfrm>
              <a:off x="195264" y="1853042"/>
              <a:ext cx="2241045" cy="831427"/>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a:solidFill>
                    <a:schemeClr val="dk1"/>
                  </a:solidFill>
                  <a:latin typeface="Times New Roman"/>
                  <a:ea typeface="Times New Roman"/>
                  <a:cs typeface="Times New Roman"/>
                  <a:sym typeface="Times New Roman"/>
                </a:rPr>
                <a:t>POPIERINIS VANDENS GYVENTOJAS - RYKLYS</a:t>
              </a:r>
              <a:endParaRPr sz="1200">
                <a:solidFill>
                  <a:schemeClr val="dk1"/>
                </a:solidFill>
                <a:latin typeface="Times New Roman"/>
                <a:ea typeface="Times New Roman"/>
                <a:cs typeface="Times New Roman"/>
                <a:sym typeface="Times New Roman"/>
              </a:endParaRPr>
            </a:p>
          </p:txBody>
        </p:sp>
        <p:sp>
          <p:nvSpPr>
            <p:cNvPr id="328" name="Google Shape;328;p29"/>
            <p:cNvSpPr/>
            <p:nvPr/>
          </p:nvSpPr>
          <p:spPr>
            <a:xfrm>
              <a:off x="360030" y="2416364"/>
              <a:ext cx="2241045" cy="1544080"/>
            </a:xfrm>
            <a:prstGeom prst="roundRect">
              <a:avLst>
                <a:gd name="adj" fmla="val 16667"/>
              </a:avLst>
            </a:prstGeom>
            <a:blipFill rotWithShape="1">
              <a:blip r:embed="rId4">
                <a:alphaModFix/>
              </a:blip>
              <a:stretch>
                <a:fillRect t="-46996" b="-46994"/>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2803913" y="1546985"/>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txBox="1"/>
            <p:nvPr/>
          </p:nvSpPr>
          <p:spPr>
            <a:xfrm>
              <a:off x="2803913" y="1546985"/>
              <a:ext cx="2241045" cy="831427"/>
            </a:xfrm>
            <a:prstGeom prst="rect">
              <a:avLst/>
            </a:prstGeom>
            <a:noFill/>
            <a:ln>
              <a:noFill/>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lt-LT" sz="2000" b="1" i="1">
                  <a:solidFill>
                    <a:schemeClr val="accent1"/>
                  </a:solidFill>
                  <a:latin typeface="Comic Sans MS"/>
                  <a:ea typeface="Comic Sans MS"/>
                  <a:cs typeface="Comic Sans MS"/>
                  <a:sym typeface="Comic Sans MS"/>
                </a:rPr>
                <a:t>UGDYMAS PER ŽAIDIMĄ</a:t>
              </a:r>
              <a:endParaRPr sz="2000" b="1" i="1">
                <a:solidFill>
                  <a:schemeClr val="accent1"/>
                </a:solidFill>
                <a:latin typeface="Comic Sans MS"/>
                <a:ea typeface="Comic Sans MS"/>
                <a:cs typeface="Comic Sans MS"/>
                <a:sym typeface="Comic Sans MS"/>
              </a:endParaRPr>
            </a:p>
          </p:txBody>
        </p:sp>
        <p:sp>
          <p:nvSpPr>
            <p:cNvPr id="331" name="Google Shape;331;p29"/>
            <p:cNvSpPr/>
            <p:nvPr/>
          </p:nvSpPr>
          <p:spPr>
            <a:xfrm>
              <a:off x="5328590" y="288034"/>
              <a:ext cx="2241045" cy="1544080"/>
            </a:xfrm>
            <a:prstGeom prst="roundRect">
              <a:avLst>
                <a:gd name="adj" fmla="val 16667"/>
              </a:avLst>
            </a:prstGeom>
            <a:blipFill rotWithShape="1">
              <a:blip r:embed="rId5">
                <a:alphaModFix/>
              </a:blip>
              <a:stretch>
                <a:fillRect l="-10999" r="-10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5328590" y="1800196"/>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txBox="1"/>
            <p:nvPr/>
          </p:nvSpPr>
          <p:spPr>
            <a:xfrm>
              <a:off x="5328590" y="1800196"/>
              <a:ext cx="2241045" cy="831427"/>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a:solidFill>
                    <a:schemeClr val="dk1"/>
                  </a:solidFill>
                  <a:latin typeface="Times New Roman"/>
                  <a:ea typeface="Times New Roman"/>
                  <a:cs typeface="Times New Roman"/>
                  <a:sym typeface="Times New Roman"/>
                </a:rPr>
                <a:t>PLASTIKINIS VANDENS GYVENTOJAS - MEDŪZA</a:t>
              </a:r>
              <a:endParaRPr sz="1200">
                <a:solidFill>
                  <a:schemeClr val="dk1"/>
                </a:solidFill>
                <a:latin typeface="Twentieth Century"/>
                <a:ea typeface="Twentieth Century"/>
                <a:cs typeface="Twentieth Century"/>
                <a:sym typeface="Twentieth Century"/>
              </a:endParaRPr>
            </a:p>
          </p:txBody>
        </p:sp>
        <p:sp>
          <p:nvSpPr>
            <p:cNvPr id="334" name="Google Shape;334;p29"/>
            <p:cNvSpPr/>
            <p:nvPr/>
          </p:nvSpPr>
          <p:spPr>
            <a:xfrm>
              <a:off x="5400590" y="2416363"/>
              <a:ext cx="2241045" cy="1544080"/>
            </a:xfrm>
            <a:prstGeom prst="roundRect">
              <a:avLst>
                <a:gd name="adj" fmla="val 16667"/>
              </a:avLst>
            </a:prstGeom>
            <a:blipFill rotWithShape="1">
              <a:blip r:embed="rId6">
                <a:alphaModFix/>
              </a:blip>
              <a:stretch>
                <a:fillRect t="-46996" b="-46994"/>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2803913" y="4146598"/>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txBox="1"/>
            <p:nvPr/>
          </p:nvSpPr>
          <p:spPr>
            <a:xfrm>
              <a:off x="2803913" y="4146598"/>
              <a:ext cx="2241045" cy="831427"/>
            </a:xfrm>
            <a:prstGeom prst="rect">
              <a:avLst/>
            </a:prstGeom>
            <a:noFill/>
            <a:ln>
              <a:noFill/>
            </a:ln>
          </p:spPr>
          <p:txBody>
            <a:bodyPr spcFirstLastPara="1" wrap="square" lIns="234675" tIns="234675" rIns="234675" bIns="0" anchor="t" anchorCtr="0">
              <a:noAutofit/>
            </a:bodyPr>
            <a:lstStyle/>
            <a:p>
              <a:pPr marL="0" marR="0" lvl="0" indent="0" algn="ctr" rtl="0">
                <a:lnSpc>
                  <a:spcPct val="90000"/>
                </a:lnSpc>
                <a:spcBef>
                  <a:spcPts val="0"/>
                </a:spcBef>
                <a:spcAft>
                  <a:spcPts val="0"/>
                </a:spcAft>
                <a:buNone/>
              </a:pPr>
              <a:endParaRPr sz="3300">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0"/>
          <p:cNvSpPr txBox="1"/>
          <p:nvPr/>
        </p:nvSpPr>
        <p:spPr>
          <a:xfrm>
            <a:off x="1987527" y="692696"/>
            <a:ext cx="54264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a:solidFill>
                  <a:schemeClr val="dk1"/>
                </a:solidFill>
                <a:latin typeface="Times New Roman"/>
                <a:ea typeface="Times New Roman"/>
                <a:cs typeface="Times New Roman"/>
                <a:sym typeface="Times New Roman"/>
              </a:rPr>
              <a:t>EKSPERIMENTUOJAME LAUKE</a:t>
            </a:r>
            <a:endParaRPr sz="2800">
              <a:solidFill>
                <a:schemeClr val="dk1"/>
              </a:solidFill>
              <a:latin typeface="Times New Roman"/>
              <a:ea typeface="Times New Roman"/>
              <a:cs typeface="Times New Roman"/>
              <a:sym typeface="Times New Roman"/>
            </a:endParaRPr>
          </a:p>
        </p:txBody>
      </p:sp>
      <p:sp>
        <p:nvSpPr>
          <p:cNvPr id="342" name="Google Shape;342;p30"/>
          <p:cNvSpPr txBox="1"/>
          <p:nvPr/>
        </p:nvSpPr>
        <p:spPr>
          <a:xfrm>
            <a:off x="1907704" y="5229200"/>
            <a:ext cx="525658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1" i="1">
                <a:solidFill>
                  <a:schemeClr val="accent1"/>
                </a:solidFill>
                <a:latin typeface="Comic Sans MS"/>
                <a:ea typeface="Comic Sans MS"/>
                <a:cs typeface="Comic Sans MS"/>
                <a:sym typeface="Comic Sans MS"/>
              </a:rPr>
              <a:t>Birželis – Liepa - Rugpjūtis</a:t>
            </a:r>
            <a:endParaRPr sz="1800" b="1" i="1">
              <a:solidFill>
                <a:schemeClr val="accent1"/>
              </a:solidFill>
              <a:latin typeface="Comic Sans MS"/>
              <a:ea typeface="Comic Sans MS"/>
              <a:cs typeface="Comic Sans MS"/>
              <a:sym typeface="Comic Sans MS"/>
            </a:endParaRPr>
          </a:p>
        </p:txBody>
      </p:sp>
      <p:grpSp>
        <p:nvGrpSpPr>
          <p:cNvPr id="343" name="Google Shape;343;p30"/>
          <p:cNvGrpSpPr/>
          <p:nvPr/>
        </p:nvGrpSpPr>
        <p:grpSpPr>
          <a:xfrm>
            <a:off x="734816" y="1484787"/>
            <a:ext cx="7446373" cy="4709154"/>
            <a:chOff x="195264" y="268871"/>
            <a:chExt cx="7446373" cy="4709154"/>
          </a:xfrm>
        </p:grpSpPr>
        <p:sp>
          <p:nvSpPr>
            <p:cNvPr id="344" name="Google Shape;344;p30"/>
            <p:cNvSpPr/>
            <p:nvPr/>
          </p:nvSpPr>
          <p:spPr>
            <a:xfrm>
              <a:off x="288043" y="288034"/>
              <a:ext cx="2241045" cy="1544080"/>
            </a:xfrm>
            <a:prstGeom prst="roundRect">
              <a:avLst>
                <a:gd name="adj" fmla="val 16667"/>
              </a:avLst>
            </a:prstGeom>
            <a:blipFill rotWithShape="1">
              <a:blip r:embed="rId3">
                <a:alphaModFix/>
              </a:blip>
              <a:stretch>
                <a:fillRect t="-80995" b="-80997"/>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95264" y="1853042"/>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txBox="1"/>
            <p:nvPr/>
          </p:nvSpPr>
          <p:spPr>
            <a:xfrm>
              <a:off x="195264" y="1853042"/>
              <a:ext cx="2241045" cy="831427"/>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a:solidFill>
                    <a:schemeClr val="dk1"/>
                  </a:solidFill>
                  <a:latin typeface="Times New Roman"/>
                  <a:ea typeface="Times New Roman"/>
                  <a:cs typeface="Times New Roman"/>
                  <a:sym typeface="Times New Roman"/>
                </a:rPr>
                <a:t>Vandens stebuklas – „Besiskleidžianti gėlytė“</a:t>
              </a:r>
              <a:endParaRPr sz="1200">
                <a:solidFill>
                  <a:schemeClr val="dk1"/>
                </a:solidFill>
                <a:latin typeface="Times New Roman"/>
                <a:ea typeface="Times New Roman"/>
                <a:cs typeface="Times New Roman"/>
                <a:sym typeface="Times New Roman"/>
              </a:endParaRPr>
            </a:p>
          </p:txBody>
        </p:sp>
        <p:sp>
          <p:nvSpPr>
            <p:cNvPr id="347" name="Google Shape;347;p30"/>
            <p:cNvSpPr/>
            <p:nvPr/>
          </p:nvSpPr>
          <p:spPr>
            <a:xfrm>
              <a:off x="360030" y="2416364"/>
              <a:ext cx="2241045" cy="1544080"/>
            </a:xfrm>
            <a:prstGeom prst="roundRect">
              <a:avLst>
                <a:gd name="adj" fmla="val 16667"/>
              </a:avLst>
            </a:prstGeom>
            <a:blipFill rotWithShape="1">
              <a:blip r:embed="rId4">
                <a:alphaModFix/>
              </a:blip>
              <a:stretch>
                <a:fillRect l="-10999" r="-10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2952337" y="2501115"/>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txBox="1"/>
            <p:nvPr/>
          </p:nvSpPr>
          <p:spPr>
            <a:xfrm>
              <a:off x="2952337" y="2501115"/>
              <a:ext cx="2241045" cy="831427"/>
            </a:xfrm>
            <a:prstGeom prst="rect">
              <a:avLst/>
            </a:prstGeom>
            <a:noFill/>
            <a:ln>
              <a:noFill/>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lt-LT" sz="2000" b="1" i="1">
                  <a:solidFill>
                    <a:schemeClr val="accent1"/>
                  </a:solidFill>
                  <a:latin typeface="Comic Sans MS"/>
                  <a:ea typeface="Comic Sans MS"/>
                  <a:cs typeface="Comic Sans MS"/>
                  <a:sym typeface="Comic Sans MS"/>
                </a:rPr>
                <a:t>UGDYMAS PER ŽAIDIMĄ</a:t>
              </a:r>
              <a:endParaRPr sz="2000" b="1" i="1">
                <a:solidFill>
                  <a:schemeClr val="accent1"/>
                </a:solidFill>
                <a:latin typeface="Comic Sans MS"/>
                <a:ea typeface="Comic Sans MS"/>
                <a:cs typeface="Comic Sans MS"/>
                <a:sym typeface="Comic Sans MS"/>
              </a:endParaRPr>
            </a:p>
          </p:txBody>
        </p:sp>
        <p:sp>
          <p:nvSpPr>
            <p:cNvPr id="350" name="Google Shape;350;p30"/>
            <p:cNvSpPr/>
            <p:nvPr/>
          </p:nvSpPr>
          <p:spPr>
            <a:xfrm>
              <a:off x="5328590" y="268872"/>
              <a:ext cx="2241045" cy="1544080"/>
            </a:xfrm>
            <a:prstGeom prst="roundRect">
              <a:avLst>
                <a:gd name="adj" fmla="val 16667"/>
              </a:avLst>
            </a:prstGeom>
            <a:blipFill rotWithShape="1">
              <a:blip r:embed="rId5">
                <a:alphaModFix/>
              </a:blip>
              <a:stretch>
                <a:fillRect l="-10999" r="-10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5328590" y="1853042"/>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txBox="1"/>
            <p:nvPr/>
          </p:nvSpPr>
          <p:spPr>
            <a:xfrm>
              <a:off x="5328590" y="1853042"/>
              <a:ext cx="2241045" cy="831427"/>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a:solidFill>
                    <a:schemeClr val="dk1"/>
                  </a:solidFill>
                  <a:latin typeface="Times New Roman"/>
                  <a:ea typeface="Times New Roman"/>
                  <a:cs typeface="Times New Roman"/>
                  <a:sym typeface="Times New Roman"/>
                </a:rPr>
                <a:t>Vandens stebuklas – „Vandens muzika“</a:t>
              </a:r>
              <a:endParaRPr sz="1200">
                <a:solidFill>
                  <a:schemeClr val="dk1"/>
                </a:solidFill>
                <a:latin typeface="Twentieth Century"/>
                <a:ea typeface="Twentieth Century"/>
                <a:cs typeface="Twentieth Century"/>
                <a:sym typeface="Twentieth Century"/>
              </a:endParaRPr>
            </a:p>
          </p:txBody>
        </p:sp>
        <p:sp>
          <p:nvSpPr>
            <p:cNvPr id="353" name="Google Shape;353;p30"/>
            <p:cNvSpPr/>
            <p:nvPr/>
          </p:nvSpPr>
          <p:spPr>
            <a:xfrm>
              <a:off x="2875915" y="268871"/>
              <a:ext cx="2241045" cy="1544080"/>
            </a:xfrm>
            <a:prstGeom prst="roundRect">
              <a:avLst>
                <a:gd name="adj" fmla="val 16667"/>
              </a:avLst>
            </a:prstGeom>
            <a:blipFill rotWithShape="1">
              <a:blip r:embed="rId6">
                <a:alphaModFix/>
              </a:blip>
              <a:stretch>
                <a:fillRect l="-25997" r="-25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571290" y="4146598"/>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txBox="1"/>
            <p:nvPr/>
          </p:nvSpPr>
          <p:spPr>
            <a:xfrm>
              <a:off x="1571290" y="4146598"/>
              <a:ext cx="2241045" cy="831427"/>
            </a:xfrm>
            <a:prstGeom prst="rect">
              <a:avLst/>
            </a:prstGeom>
            <a:noFill/>
            <a:ln>
              <a:noFill/>
            </a:ln>
          </p:spPr>
          <p:txBody>
            <a:bodyPr spcFirstLastPara="1" wrap="square" lIns="234675" tIns="234675" rIns="234675" bIns="0" anchor="t" anchorCtr="0">
              <a:noAutofit/>
            </a:bodyPr>
            <a:lstStyle/>
            <a:p>
              <a:pPr marL="0" marR="0" lvl="0" indent="0" algn="ctr" rtl="0">
                <a:lnSpc>
                  <a:spcPct val="90000"/>
                </a:lnSpc>
                <a:spcBef>
                  <a:spcPts val="0"/>
                </a:spcBef>
                <a:spcAft>
                  <a:spcPts val="0"/>
                </a:spcAft>
                <a:buNone/>
              </a:pPr>
              <a:endParaRPr sz="3300">
                <a:solidFill>
                  <a:schemeClr val="dk1"/>
                </a:solidFill>
                <a:latin typeface="Twentieth Century"/>
                <a:ea typeface="Twentieth Century"/>
                <a:cs typeface="Twentieth Century"/>
                <a:sym typeface="Twentieth Century"/>
              </a:endParaRPr>
            </a:p>
          </p:txBody>
        </p:sp>
        <p:sp>
          <p:nvSpPr>
            <p:cNvPr id="356" name="Google Shape;356;p30"/>
            <p:cNvSpPr/>
            <p:nvPr/>
          </p:nvSpPr>
          <p:spPr>
            <a:xfrm>
              <a:off x="5400592" y="2446689"/>
              <a:ext cx="2241045" cy="1544080"/>
            </a:xfrm>
            <a:prstGeom prst="roundRect">
              <a:avLst>
                <a:gd name="adj" fmla="val 16667"/>
              </a:avLst>
            </a:prstGeom>
            <a:blipFill rotWithShape="1">
              <a:blip r:embed="rId7">
                <a:alphaModFix/>
              </a:blip>
              <a:stretch>
                <a:fillRect l="-10999" r="-10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4036535" y="4146598"/>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txBox="1"/>
            <p:nvPr/>
          </p:nvSpPr>
          <p:spPr>
            <a:xfrm>
              <a:off x="4036535" y="4146598"/>
              <a:ext cx="2241045" cy="831427"/>
            </a:xfrm>
            <a:prstGeom prst="rect">
              <a:avLst/>
            </a:prstGeom>
            <a:noFill/>
            <a:ln>
              <a:noFill/>
            </a:ln>
          </p:spPr>
          <p:txBody>
            <a:bodyPr spcFirstLastPara="1" wrap="square" lIns="234675" tIns="234675" rIns="234675" bIns="0" anchor="t" anchorCtr="0">
              <a:noAutofit/>
            </a:bodyPr>
            <a:lstStyle/>
            <a:p>
              <a:pPr marL="0" marR="0" lvl="0" indent="0" algn="ctr" rtl="0">
                <a:lnSpc>
                  <a:spcPct val="90000"/>
                </a:lnSpc>
                <a:spcBef>
                  <a:spcPts val="0"/>
                </a:spcBef>
                <a:spcAft>
                  <a:spcPts val="0"/>
                </a:spcAft>
                <a:buNone/>
              </a:pPr>
              <a:endParaRPr sz="3300">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p:nvPr/>
        </p:nvSpPr>
        <p:spPr>
          <a:xfrm>
            <a:off x="1987527" y="692696"/>
            <a:ext cx="54264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a:solidFill>
                  <a:schemeClr val="dk1"/>
                </a:solidFill>
                <a:latin typeface="Times New Roman"/>
                <a:ea typeface="Times New Roman"/>
                <a:cs typeface="Times New Roman"/>
                <a:sym typeface="Times New Roman"/>
              </a:rPr>
              <a:t>EKSPERIMENTUOJAME LAUKE</a:t>
            </a:r>
            <a:endParaRPr sz="2800">
              <a:solidFill>
                <a:schemeClr val="dk1"/>
              </a:solidFill>
              <a:latin typeface="Times New Roman"/>
              <a:ea typeface="Times New Roman"/>
              <a:cs typeface="Times New Roman"/>
              <a:sym typeface="Times New Roman"/>
            </a:endParaRPr>
          </a:p>
        </p:txBody>
      </p:sp>
      <p:sp>
        <p:nvSpPr>
          <p:cNvPr id="364" name="Google Shape;364;p31"/>
          <p:cNvSpPr txBox="1"/>
          <p:nvPr/>
        </p:nvSpPr>
        <p:spPr>
          <a:xfrm>
            <a:off x="1907704" y="5229200"/>
            <a:ext cx="525658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1" i="1">
                <a:solidFill>
                  <a:schemeClr val="accent1"/>
                </a:solidFill>
                <a:latin typeface="Comic Sans MS"/>
                <a:ea typeface="Comic Sans MS"/>
                <a:cs typeface="Comic Sans MS"/>
                <a:sym typeface="Comic Sans MS"/>
              </a:rPr>
              <a:t>Birželis – Liepa - Rugpjūtis</a:t>
            </a:r>
            <a:endParaRPr sz="1800" b="1" i="1">
              <a:solidFill>
                <a:schemeClr val="accent1"/>
              </a:solidFill>
              <a:latin typeface="Comic Sans MS"/>
              <a:ea typeface="Comic Sans MS"/>
              <a:cs typeface="Comic Sans MS"/>
              <a:sym typeface="Comic Sans MS"/>
            </a:endParaRPr>
          </a:p>
        </p:txBody>
      </p:sp>
      <p:sp>
        <p:nvSpPr>
          <p:cNvPr id="365" name="Google Shape;365;p31"/>
          <p:cNvSpPr txBox="1"/>
          <p:nvPr/>
        </p:nvSpPr>
        <p:spPr>
          <a:xfrm>
            <a:off x="3141031" y="1105580"/>
            <a:ext cx="286193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800">
                <a:solidFill>
                  <a:schemeClr val="accent1"/>
                </a:solidFill>
                <a:latin typeface="Times New Roman"/>
                <a:ea typeface="Times New Roman"/>
                <a:cs typeface="Times New Roman"/>
                <a:sym typeface="Times New Roman"/>
              </a:rPr>
              <a:t>„Vandens muzika“</a:t>
            </a:r>
            <a:endParaRPr sz="2800">
              <a:solidFill>
                <a:schemeClr val="accent1"/>
              </a:solidFill>
              <a:latin typeface="Times New Roman"/>
              <a:ea typeface="Times New Roman"/>
              <a:cs typeface="Times New Roman"/>
              <a:sym typeface="Times New Roman"/>
            </a:endParaRPr>
          </a:p>
        </p:txBody>
      </p:sp>
      <p:pic>
        <p:nvPicPr>
          <p:cNvPr id="366" name="Google Shape;366;p31" title="video-1624346706.mp4">
            <a:hlinkClick r:id="rId3"/>
          </p:cNvPr>
          <p:cNvPicPr preferRelativeResize="0"/>
          <p:nvPr/>
        </p:nvPicPr>
        <p:blipFill>
          <a:blip r:embed="rId4">
            <a:alphaModFix/>
          </a:blip>
          <a:stretch>
            <a:fillRect/>
          </a:stretch>
        </p:blipFill>
        <p:spPr>
          <a:xfrm>
            <a:off x="2503713" y="2171700"/>
            <a:ext cx="4394134" cy="290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2"/>
          <p:cNvSpPr txBox="1"/>
          <p:nvPr/>
        </p:nvSpPr>
        <p:spPr>
          <a:xfrm>
            <a:off x="1987527" y="692696"/>
            <a:ext cx="54264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a:solidFill>
                  <a:schemeClr val="dk1"/>
                </a:solidFill>
                <a:latin typeface="Times New Roman"/>
                <a:ea typeface="Times New Roman"/>
                <a:cs typeface="Times New Roman"/>
                <a:sym typeface="Times New Roman"/>
              </a:rPr>
              <a:t>EKSPERIMENTUOJAME LAUKE</a:t>
            </a:r>
            <a:endParaRPr sz="2800">
              <a:solidFill>
                <a:schemeClr val="dk1"/>
              </a:solidFill>
              <a:latin typeface="Times New Roman"/>
              <a:ea typeface="Times New Roman"/>
              <a:cs typeface="Times New Roman"/>
              <a:sym typeface="Times New Roman"/>
            </a:endParaRPr>
          </a:p>
        </p:txBody>
      </p:sp>
      <p:sp>
        <p:nvSpPr>
          <p:cNvPr id="372" name="Google Shape;372;p32"/>
          <p:cNvSpPr txBox="1"/>
          <p:nvPr/>
        </p:nvSpPr>
        <p:spPr>
          <a:xfrm>
            <a:off x="1907704" y="5229200"/>
            <a:ext cx="525658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1" i="1">
                <a:solidFill>
                  <a:schemeClr val="accent1"/>
                </a:solidFill>
                <a:latin typeface="Comic Sans MS"/>
                <a:ea typeface="Comic Sans MS"/>
                <a:cs typeface="Comic Sans MS"/>
                <a:sym typeface="Comic Sans MS"/>
              </a:rPr>
              <a:t>Birželis – Liepa - Rugpjūtis</a:t>
            </a:r>
            <a:endParaRPr sz="1800" b="1" i="1">
              <a:solidFill>
                <a:schemeClr val="accent1"/>
              </a:solidFill>
              <a:latin typeface="Comic Sans MS"/>
              <a:ea typeface="Comic Sans MS"/>
              <a:cs typeface="Comic Sans MS"/>
              <a:sym typeface="Comic Sans MS"/>
            </a:endParaRPr>
          </a:p>
        </p:txBody>
      </p:sp>
      <p:grpSp>
        <p:nvGrpSpPr>
          <p:cNvPr id="373" name="Google Shape;373;p32"/>
          <p:cNvGrpSpPr/>
          <p:nvPr/>
        </p:nvGrpSpPr>
        <p:grpSpPr>
          <a:xfrm>
            <a:off x="734816" y="1484787"/>
            <a:ext cx="7446373" cy="4709154"/>
            <a:chOff x="195264" y="268871"/>
            <a:chExt cx="7446373" cy="4709154"/>
          </a:xfrm>
        </p:grpSpPr>
        <p:sp>
          <p:nvSpPr>
            <p:cNvPr id="374" name="Google Shape;374;p32"/>
            <p:cNvSpPr/>
            <p:nvPr/>
          </p:nvSpPr>
          <p:spPr>
            <a:xfrm>
              <a:off x="288043" y="288034"/>
              <a:ext cx="2241045" cy="1544080"/>
            </a:xfrm>
            <a:prstGeom prst="roundRect">
              <a:avLst>
                <a:gd name="adj" fmla="val 16667"/>
              </a:avLst>
            </a:prstGeom>
            <a:blipFill rotWithShape="1">
              <a:blip r:embed="rId3">
                <a:alphaModFix/>
              </a:blip>
              <a:stretch>
                <a:fillRect t="-46996" b="-46994"/>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195264" y="1853042"/>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txBox="1"/>
            <p:nvPr/>
          </p:nvSpPr>
          <p:spPr>
            <a:xfrm>
              <a:off x="195264" y="1853042"/>
              <a:ext cx="2241045" cy="831427"/>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a:solidFill>
                    <a:schemeClr val="dk1"/>
                  </a:solidFill>
                  <a:latin typeface="Times New Roman"/>
                  <a:ea typeface="Times New Roman"/>
                  <a:cs typeface="Times New Roman"/>
                  <a:sym typeface="Times New Roman"/>
                </a:rPr>
                <a:t>Vandens stebuklas – piešimas ant vandenyje pamirkyto lapo.</a:t>
              </a:r>
              <a:endParaRPr sz="1200">
                <a:solidFill>
                  <a:schemeClr val="dk1"/>
                </a:solidFill>
                <a:latin typeface="Times New Roman"/>
                <a:ea typeface="Times New Roman"/>
                <a:cs typeface="Times New Roman"/>
                <a:sym typeface="Times New Roman"/>
              </a:endParaRPr>
            </a:p>
          </p:txBody>
        </p:sp>
        <p:sp>
          <p:nvSpPr>
            <p:cNvPr id="377" name="Google Shape;377;p32"/>
            <p:cNvSpPr/>
            <p:nvPr/>
          </p:nvSpPr>
          <p:spPr>
            <a:xfrm>
              <a:off x="327445" y="2469202"/>
              <a:ext cx="2241045" cy="1544080"/>
            </a:xfrm>
            <a:prstGeom prst="roundRect">
              <a:avLst>
                <a:gd name="adj" fmla="val 16667"/>
              </a:avLst>
            </a:prstGeom>
            <a:blipFill rotWithShape="1">
              <a:blip r:embed="rId4">
                <a:alphaModFix/>
              </a:blip>
              <a:stretch>
                <a:fillRect t="-46996" b="-46994"/>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3168351" y="3551192"/>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txBox="1"/>
            <p:nvPr/>
          </p:nvSpPr>
          <p:spPr>
            <a:xfrm>
              <a:off x="3168351" y="3551192"/>
              <a:ext cx="2241045" cy="831427"/>
            </a:xfrm>
            <a:prstGeom prst="rect">
              <a:avLst/>
            </a:prstGeom>
            <a:noFill/>
            <a:ln>
              <a:noFill/>
            </a:ln>
          </p:spPr>
          <p:txBody>
            <a:bodyPr spcFirstLastPara="1" wrap="square" lIns="85325" tIns="85325" rIns="85325" bIns="0" anchor="t" anchorCtr="0">
              <a:noAutofit/>
            </a:bodyPr>
            <a:lstStyle/>
            <a:p>
              <a:pPr marL="0" marR="0" lvl="0" indent="0" algn="r" rtl="0">
                <a:lnSpc>
                  <a:spcPct val="90000"/>
                </a:lnSpc>
                <a:spcBef>
                  <a:spcPts val="0"/>
                </a:spcBef>
                <a:spcAft>
                  <a:spcPts val="0"/>
                </a:spcAft>
                <a:buNone/>
              </a:pPr>
              <a:r>
                <a:rPr lang="lt-LT" sz="1200">
                  <a:solidFill>
                    <a:schemeClr val="dk1"/>
                  </a:solidFill>
                  <a:latin typeface="Times New Roman"/>
                  <a:ea typeface="Times New Roman"/>
                  <a:cs typeface="Times New Roman"/>
                  <a:sym typeface="Times New Roman"/>
                </a:rPr>
                <a:t>Muilo putų fiesta.</a:t>
              </a:r>
              <a:endParaRPr sz="1200" b="1" i="1">
                <a:solidFill>
                  <a:schemeClr val="accent1"/>
                </a:solidFill>
                <a:latin typeface="Comic Sans MS"/>
                <a:ea typeface="Comic Sans MS"/>
                <a:cs typeface="Comic Sans MS"/>
                <a:sym typeface="Comic Sans MS"/>
              </a:endParaRPr>
            </a:p>
          </p:txBody>
        </p:sp>
        <p:sp>
          <p:nvSpPr>
            <p:cNvPr id="380" name="Google Shape;380;p32"/>
            <p:cNvSpPr/>
            <p:nvPr/>
          </p:nvSpPr>
          <p:spPr>
            <a:xfrm>
              <a:off x="5328590" y="268872"/>
              <a:ext cx="2241045" cy="1544080"/>
            </a:xfrm>
            <a:prstGeom prst="roundRect">
              <a:avLst>
                <a:gd name="adj" fmla="val 16667"/>
              </a:avLst>
            </a:prstGeom>
            <a:blipFill rotWithShape="1">
              <a:blip r:embed="rId5">
                <a:alphaModFix/>
              </a:blip>
              <a:stretch>
                <a:fillRect t="-3999" b="-3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5328590" y="1853042"/>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txBox="1"/>
            <p:nvPr/>
          </p:nvSpPr>
          <p:spPr>
            <a:xfrm>
              <a:off x="5328590" y="1853042"/>
              <a:ext cx="2241045" cy="831427"/>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a:solidFill>
                    <a:schemeClr val="dk1"/>
                  </a:solidFill>
                  <a:latin typeface="Times New Roman"/>
                  <a:ea typeface="Times New Roman"/>
                  <a:cs typeface="Times New Roman"/>
                  <a:sym typeface="Times New Roman"/>
                </a:rPr>
                <a:t>Vandens stebuklas – „spalvų magija“.</a:t>
              </a:r>
              <a:endParaRPr sz="1200">
                <a:solidFill>
                  <a:schemeClr val="dk1"/>
                </a:solidFill>
                <a:latin typeface="Twentieth Century"/>
                <a:ea typeface="Twentieth Century"/>
                <a:cs typeface="Twentieth Century"/>
                <a:sym typeface="Twentieth Century"/>
              </a:endParaRPr>
            </a:p>
          </p:txBody>
        </p:sp>
        <p:sp>
          <p:nvSpPr>
            <p:cNvPr id="383" name="Google Shape;383;p32"/>
            <p:cNvSpPr/>
            <p:nvPr/>
          </p:nvSpPr>
          <p:spPr>
            <a:xfrm>
              <a:off x="2875915" y="268871"/>
              <a:ext cx="2241045" cy="1544080"/>
            </a:xfrm>
            <a:prstGeom prst="roundRect">
              <a:avLst>
                <a:gd name="adj" fmla="val 16667"/>
              </a:avLst>
            </a:prstGeom>
            <a:blipFill rotWithShape="1">
              <a:blip r:embed="rId6">
                <a:alphaModFix/>
              </a:blip>
              <a:stretch>
                <a:fillRect t="-46996" b="-46994"/>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1571290" y="4146598"/>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txBox="1"/>
            <p:nvPr/>
          </p:nvSpPr>
          <p:spPr>
            <a:xfrm>
              <a:off x="1571290" y="4146598"/>
              <a:ext cx="2241045" cy="831427"/>
            </a:xfrm>
            <a:prstGeom prst="rect">
              <a:avLst/>
            </a:prstGeom>
            <a:noFill/>
            <a:ln>
              <a:noFill/>
            </a:ln>
          </p:spPr>
          <p:txBody>
            <a:bodyPr spcFirstLastPara="1" wrap="square" lIns="234675" tIns="234675" rIns="234675" bIns="0" anchor="t" anchorCtr="0">
              <a:noAutofit/>
            </a:bodyPr>
            <a:lstStyle/>
            <a:p>
              <a:pPr marL="0" marR="0" lvl="0" indent="0" algn="ctr" rtl="0">
                <a:lnSpc>
                  <a:spcPct val="90000"/>
                </a:lnSpc>
                <a:spcBef>
                  <a:spcPts val="0"/>
                </a:spcBef>
                <a:spcAft>
                  <a:spcPts val="0"/>
                </a:spcAft>
                <a:buNone/>
              </a:pPr>
              <a:endParaRPr sz="3300">
                <a:solidFill>
                  <a:schemeClr val="dk1"/>
                </a:solidFill>
                <a:latin typeface="Twentieth Century"/>
                <a:ea typeface="Twentieth Century"/>
                <a:cs typeface="Twentieth Century"/>
                <a:sym typeface="Twentieth Century"/>
              </a:endParaRPr>
            </a:p>
          </p:txBody>
        </p:sp>
        <p:sp>
          <p:nvSpPr>
            <p:cNvPr id="386" name="Google Shape;386;p32"/>
            <p:cNvSpPr/>
            <p:nvPr/>
          </p:nvSpPr>
          <p:spPr>
            <a:xfrm>
              <a:off x="5400592" y="2469201"/>
              <a:ext cx="2241045" cy="1544080"/>
            </a:xfrm>
            <a:prstGeom prst="roundRect">
              <a:avLst>
                <a:gd name="adj" fmla="val 16667"/>
              </a:avLst>
            </a:prstGeom>
            <a:blipFill rotWithShape="1">
              <a:blip r:embed="rId7">
                <a:alphaModFix/>
              </a:blip>
              <a:stretch>
                <a:fillRect t="-46996" b="-46994"/>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4036535" y="4146598"/>
              <a:ext cx="2241045" cy="8314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txBox="1"/>
            <p:nvPr/>
          </p:nvSpPr>
          <p:spPr>
            <a:xfrm>
              <a:off x="4036535" y="4146598"/>
              <a:ext cx="2241045" cy="831427"/>
            </a:xfrm>
            <a:prstGeom prst="rect">
              <a:avLst/>
            </a:prstGeom>
            <a:noFill/>
            <a:ln>
              <a:noFill/>
            </a:ln>
          </p:spPr>
          <p:txBody>
            <a:bodyPr spcFirstLastPara="1" wrap="square" lIns="234675" tIns="234675" rIns="234675" bIns="0" anchor="t" anchorCtr="0">
              <a:noAutofit/>
            </a:bodyPr>
            <a:lstStyle/>
            <a:p>
              <a:pPr marL="0" marR="0" lvl="0" indent="0" algn="ctr" rtl="0">
                <a:lnSpc>
                  <a:spcPct val="90000"/>
                </a:lnSpc>
                <a:spcBef>
                  <a:spcPts val="0"/>
                </a:spcBef>
                <a:spcAft>
                  <a:spcPts val="0"/>
                </a:spcAft>
                <a:buNone/>
              </a:pPr>
              <a:endParaRPr sz="3300">
                <a:solidFill>
                  <a:schemeClr val="dk1"/>
                </a:solidFill>
                <a:latin typeface="Twentieth Century"/>
                <a:ea typeface="Twentieth Century"/>
                <a:cs typeface="Twentieth Century"/>
                <a:sym typeface="Twentieth Century"/>
              </a:endParaRPr>
            </a:p>
          </p:txBody>
        </p:sp>
      </p:grpSp>
      <p:sp>
        <p:nvSpPr>
          <p:cNvPr id="389" name="Google Shape;389;p32"/>
          <p:cNvSpPr txBox="1"/>
          <p:nvPr/>
        </p:nvSpPr>
        <p:spPr>
          <a:xfrm>
            <a:off x="3347863" y="3068960"/>
            <a:ext cx="230425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200">
                <a:solidFill>
                  <a:schemeClr val="dk1"/>
                </a:solidFill>
                <a:latin typeface="Times New Roman"/>
                <a:ea typeface="Times New Roman"/>
                <a:cs typeface="Times New Roman"/>
                <a:sym typeface="Times New Roman"/>
              </a:rPr>
              <a:t>Vandens savybės – „vandenyje lengvai skęstantys ir neskęstantys daiktai“</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3"/>
          <p:cNvSpPr txBox="1"/>
          <p:nvPr/>
        </p:nvSpPr>
        <p:spPr>
          <a:xfrm>
            <a:off x="1199016" y="692696"/>
            <a:ext cx="70035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dirty="0">
                <a:solidFill>
                  <a:schemeClr val="dk1"/>
                </a:solidFill>
                <a:latin typeface="Times New Roman"/>
                <a:ea typeface="Times New Roman"/>
                <a:cs typeface="Times New Roman"/>
                <a:sym typeface="Times New Roman"/>
              </a:rPr>
              <a:t>ANIMUOTA PASAKA „</a:t>
            </a:r>
            <a:r>
              <a:rPr lang="lt-LT" sz="2800" dirty="0" smtClean="0">
                <a:solidFill>
                  <a:schemeClr val="dk1"/>
                </a:solidFill>
                <a:latin typeface="Times New Roman"/>
                <a:ea typeface="Times New Roman"/>
                <a:cs typeface="Times New Roman"/>
                <a:sym typeface="Times New Roman"/>
              </a:rPr>
              <a:t>TEKĖK, </a:t>
            </a:r>
            <a:r>
              <a:rPr lang="lt-LT" sz="2800" dirty="0">
                <a:solidFill>
                  <a:schemeClr val="dk1"/>
                </a:solidFill>
                <a:latin typeface="Times New Roman"/>
                <a:ea typeface="Times New Roman"/>
                <a:cs typeface="Times New Roman"/>
                <a:sym typeface="Times New Roman"/>
              </a:rPr>
              <a:t>UPELIUK“</a:t>
            </a:r>
            <a:endParaRPr sz="2800" dirty="0">
              <a:solidFill>
                <a:schemeClr val="dk1"/>
              </a:solidFill>
              <a:latin typeface="Times New Roman"/>
              <a:ea typeface="Times New Roman"/>
              <a:cs typeface="Times New Roman"/>
              <a:sym typeface="Times New Roman"/>
            </a:endParaRPr>
          </a:p>
        </p:txBody>
      </p:sp>
      <p:sp>
        <p:nvSpPr>
          <p:cNvPr id="395" name="Google Shape;395;p33"/>
          <p:cNvSpPr txBox="1"/>
          <p:nvPr/>
        </p:nvSpPr>
        <p:spPr>
          <a:xfrm>
            <a:off x="1907704" y="5229200"/>
            <a:ext cx="525658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1" i="1">
                <a:solidFill>
                  <a:schemeClr val="accent1"/>
                </a:solidFill>
                <a:latin typeface="Comic Sans MS"/>
                <a:ea typeface="Comic Sans MS"/>
                <a:cs typeface="Comic Sans MS"/>
                <a:sym typeface="Comic Sans MS"/>
              </a:rPr>
              <a:t>Birželis – Liepa - Rugpjūtis</a:t>
            </a:r>
            <a:endParaRPr sz="1800" b="1" i="1">
              <a:solidFill>
                <a:schemeClr val="accent1"/>
              </a:solidFill>
              <a:latin typeface="Comic Sans MS"/>
              <a:ea typeface="Comic Sans MS"/>
              <a:cs typeface="Comic Sans MS"/>
              <a:sym typeface="Comic Sans MS"/>
            </a:endParaRPr>
          </a:p>
        </p:txBody>
      </p:sp>
      <p:sp>
        <p:nvSpPr>
          <p:cNvPr id="396" name="Google Shape;396;p33"/>
          <p:cNvSpPr txBox="1"/>
          <p:nvPr/>
        </p:nvSpPr>
        <p:spPr>
          <a:xfrm>
            <a:off x="632325" y="1217549"/>
            <a:ext cx="81369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accent2"/>
                </a:solidFill>
                <a:latin typeface="Times New Roman"/>
                <a:ea typeface="Times New Roman"/>
                <a:cs typeface="Times New Roman"/>
                <a:sym typeface="Times New Roman"/>
              </a:rPr>
              <a:t>Vaikai aptarė:</a:t>
            </a:r>
            <a:endParaRPr sz="1800">
              <a:solidFill>
                <a:schemeClr val="accent2"/>
              </a:solidFill>
              <a:latin typeface="Times New Roman"/>
              <a:ea typeface="Times New Roman"/>
              <a:cs typeface="Times New Roman"/>
              <a:sym typeface="Times New Roman"/>
            </a:endParaRPr>
          </a:p>
          <a:p>
            <a:pPr marL="457200" marR="0" lvl="0" indent="-342900" algn="l" rtl="0">
              <a:spcBef>
                <a:spcPts val="0"/>
              </a:spcBef>
              <a:spcAft>
                <a:spcPts val="0"/>
              </a:spcAft>
              <a:buClr>
                <a:schemeClr val="accent2"/>
              </a:buClr>
              <a:buSzPts val="1800"/>
              <a:buFont typeface="Times New Roman"/>
              <a:buChar char="❖"/>
            </a:pPr>
            <a:r>
              <a:rPr lang="lt-LT" sz="1800">
                <a:solidFill>
                  <a:schemeClr val="accent2"/>
                </a:solidFill>
                <a:latin typeface="Times New Roman"/>
                <a:ea typeface="Times New Roman"/>
                <a:cs typeface="Times New Roman"/>
                <a:sym typeface="Times New Roman"/>
              </a:rPr>
              <a:t>ką gero upeliukas padarė miško gyventojams;</a:t>
            </a:r>
            <a:endParaRPr sz="1800">
              <a:solidFill>
                <a:schemeClr val="accent2"/>
              </a:solidFill>
              <a:latin typeface="Times New Roman"/>
              <a:ea typeface="Times New Roman"/>
              <a:cs typeface="Times New Roman"/>
              <a:sym typeface="Times New Roman"/>
            </a:endParaRPr>
          </a:p>
          <a:p>
            <a:pPr marL="457200" marR="0" lvl="0" indent="-342900" algn="l" rtl="0">
              <a:spcBef>
                <a:spcPts val="0"/>
              </a:spcBef>
              <a:spcAft>
                <a:spcPts val="0"/>
              </a:spcAft>
              <a:buClr>
                <a:schemeClr val="accent2"/>
              </a:buClr>
              <a:buSzPts val="1800"/>
              <a:buFont typeface="Times New Roman"/>
              <a:buChar char="❖"/>
            </a:pPr>
            <a:r>
              <a:rPr lang="lt-LT" sz="1800">
                <a:solidFill>
                  <a:schemeClr val="accent2"/>
                </a:solidFill>
                <a:latin typeface="Times New Roman"/>
                <a:ea typeface="Times New Roman"/>
                <a:cs typeface="Times New Roman"/>
                <a:sym typeface="Times New Roman"/>
              </a:rPr>
              <a:t>kodėl tiek daug draugų jam padėjo bėdoje.</a:t>
            </a:r>
            <a:endParaRPr sz="1800">
              <a:solidFill>
                <a:schemeClr val="accent2"/>
              </a:solidFill>
              <a:latin typeface="Times New Roman"/>
              <a:ea typeface="Times New Roman"/>
              <a:cs typeface="Times New Roman"/>
              <a:sym typeface="Times New Roman"/>
            </a:endParaRPr>
          </a:p>
          <a:p>
            <a:pPr marL="0" marR="0" lvl="0" indent="0" algn="l" rtl="0">
              <a:spcBef>
                <a:spcPts val="0"/>
              </a:spcBef>
              <a:spcAft>
                <a:spcPts val="0"/>
              </a:spcAft>
              <a:buNone/>
            </a:pPr>
            <a:r>
              <a:rPr lang="lt-LT" sz="1800">
                <a:solidFill>
                  <a:schemeClr val="accent2"/>
                </a:solidFill>
                <a:latin typeface="Times New Roman"/>
                <a:ea typeface="Times New Roman"/>
                <a:cs typeface="Times New Roman"/>
                <a:sym typeface="Times New Roman"/>
              </a:rPr>
              <a:t>Vėliau vaikai piešė ką geriausiai įsiminė.</a:t>
            </a:r>
            <a:endParaRPr sz="1800">
              <a:solidFill>
                <a:schemeClr val="accent2"/>
              </a:solidFill>
              <a:latin typeface="Times New Roman"/>
              <a:ea typeface="Times New Roman"/>
              <a:cs typeface="Times New Roman"/>
              <a:sym typeface="Times New Roman"/>
            </a:endParaRPr>
          </a:p>
        </p:txBody>
      </p:sp>
      <p:cxnSp>
        <p:nvCxnSpPr>
          <p:cNvPr id="397" name="Google Shape;397;p33"/>
          <p:cNvCxnSpPr/>
          <p:nvPr/>
        </p:nvCxnSpPr>
        <p:spPr>
          <a:xfrm>
            <a:off x="467535" y="2490057"/>
            <a:ext cx="8136900" cy="0"/>
          </a:xfrm>
          <a:prstGeom prst="straightConnector1">
            <a:avLst/>
          </a:prstGeom>
          <a:noFill/>
          <a:ln w="15875" cap="flat" cmpd="sng">
            <a:solidFill>
              <a:schemeClr val="accent1"/>
            </a:solidFill>
            <a:prstDash val="solid"/>
            <a:round/>
            <a:headEnd type="none" w="sm" len="sm"/>
            <a:tailEnd type="none" w="sm" len="sm"/>
          </a:ln>
        </p:spPr>
      </p:cxnSp>
      <p:pic>
        <p:nvPicPr>
          <p:cNvPr id="398" name="Google Shape;398;p33"/>
          <p:cNvPicPr preferRelativeResize="0"/>
          <p:nvPr/>
        </p:nvPicPr>
        <p:blipFill rotWithShape="1">
          <a:blip r:embed="rId3">
            <a:alphaModFix/>
          </a:blip>
          <a:srcRect/>
          <a:stretch/>
        </p:blipFill>
        <p:spPr>
          <a:xfrm>
            <a:off x="467527" y="3034596"/>
            <a:ext cx="3248823" cy="2194569"/>
          </a:xfrm>
          <a:prstGeom prst="rect">
            <a:avLst/>
          </a:prstGeom>
          <a:noFill/>
          <a:ln>
            <a:noFill/>
          </a:ln>
          <a:effectLst>
            <a:reflection stA="30000" endPos="30000" dist="5000" dir="5400000" sy="-100000" algn="bl" rotWithShape="0"/>
          </a:effectLst>
        </p:spPr>
      </p:pic>
      <p:pic>
        <p:nvPicPr>
          <p:cNvPr id="399" name="Google Shape;399;p33"/>
          <p:cNvPicPr preferRelativeResize="0"/>
          <p:nvPr/>
        </p:nvPicPr>
        <p:blipFill rotWithShape="1">
          <a:blip r:embed="rId4">
            <a:alphaModFix/>
          </a:blip>
          <a:srcRect/>
          <a:stretch/>
        </p:blipFill>
        <p:spPr>
          <a:xfrm>
            <a:off x="4075600" y="2719075"/>
            <a:ext cx="4461300" cy="2510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34"/>
          <p:cNvPicPr preferRelativeResize="0"/>
          <p:nvPr/>
        </p:nvPicPr>
        <p:blipFill rotWithShape="1">
          <a:blip r:embed="rId3">
            <a:alphaModFix/>
          </a:blip>
          <a:srcRect/>
          <a:stretch/>
        </p:blipFill>
        <p:spPr>
          <a:xfrm>
            <a:off x="5220072" y="2564904"/>
            <a:ext cx="1076857" cy="1437159"/>
          </a:xfrm>
          <a:prstGeom prst="ellipse">
            <a:avLst/>
          </a:prstGeom>
          <a:noFill/>
          <a:ln>
            <a:noFill/>
          </a:ln>
        </p:spPr>
      </p:pic>
      <p:pic>
        <p:nvPicPr>
          <p:cNvPr id="405" name="Google Shape;405;p34"/>
          <p:cNvPicPr preferRelativeResize="0"/>
          <p:nvPr/>
        </p:nvPicPr>
        <p:blipFill rotWithShape="1">
          <a:blip r:embed="rId4">
            <a:alphaModFix/>
          </a:blip>
          <a:srcRect/>
          <a:stretch/>
        </p:blipFill>
        <p:spPr>
          <a:xfrm>
            <a:off x="5652120" y="764704"/>
            <a:ext cx="2622417" cy="1966121"/>
          </a:xfrm>
          <a:prstGeom prst="ellipse">
            <a:avLst/>
          </a:prstGeom>
          <a:noFill/>
          <a:ln>
            <a:noFill/>
          </a:ln>
        </p:spPr>
      </p:pic>
      <p:pic>
        <p:nvPicPr>
          <p:cNvPr id="406" name="Google Shape;406;p34"/>
          <p:cNvPicPr preferRelativeResize="0"/>
          <p:nvPr/>
        </p:nvPicPr>
        <p:blipFill rotWithShape="1">
          <a:blip r:embed="rId5">
            <a:alphaModFix/>
          </a:blip>
          <a:srcRect/>
          <a:stretch/>
        </p:blipFill>
        <p:spPr>
          <a:xfrm>
            <a:off x="1187624" y="633682"/>
            <a:ext cx="1885578" cy="2228164"/>
          </a:xfrm>
          <a:prstGeom prst="ellipse">
            <a:avLst/>
          </a:prstGeom>
          <a:noFill/>
          <a:ln>
            <a:noFill/>
          </a:ln>
        </p:spPr>
      </p:pic>
      <p:grpSp>
        <p:nvGrpSpPr>
          <p:cNvPr id="407" name="Google Shape;407;p34"/>
          <p:cNvGrpSpPr/>
          <p:nvPr/>
        </p:nvGrpSpPr>
        <p:grpSpPr>
          <a:xfrm>
            <a:off x="1211296" y="908737"/>
            <a:ext cx="6673062" cy="4666477"/>
            <a:chOff x="239696" y="72025"/>
            <a:chExt cx="6673062" cy="4666477"/>
          </a:xfrm>
        </p:grpSpPr>
        <p:sp>
          <p:nvSpPr>
            <p:cNvPr id="408" name="Google Shape;408;p34"/>
            <p:cNvSpPr/>
            <p:nvPr/>
          </p:nvSpPr>
          <p:spPr>
            <a:xfrm>
              <a:off x="1648045" y="193712"/>
              <a:ext cx="3844445" cy="1335125"/>
            </a:xfrm>
            <a:prstGeom prst="ellipse">
              <a:avLst/>
            </a:prstGeom>
            <a:solidFill>
              <a:srgbClr val="F1C0CA">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3312369" y="3528392"/>
              <a:ext cx="745047" cy="476830"/>
            </a:xfrm>
            <a:prstGeom prst="downArrow">
              <a:avLst>
                <a:gd name="adj1" fmla="val 50000"/>
                <a:gd name="adj2" fmla="val 50000"/>
              </a:avLst>
            </a:prstGeom>
            <a:solidFill>
              <a:srgbClr val="EFAEB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239696" y="3844445"/>
              <a:ext cx="6673062" cy="8940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txBox="1"/>
            <p:nvPr/>
          </p:nvSpPr>
          <p:spPr>
            <a:xfrm>
              <a:off x="239696" y="3844445"/>
              <a:ext cx="6673062" cy="894057"/>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None/>
              </a:pPr>
              <a:r>
                <a:rPr lang="lt-LT" sz="2200">
                  <a:solidFill>
                    <a:schemeClr val="accent1"/>
                  </a:solidFill>
                  <a:latin typeface="Times New Roman"/>
                  <a:ea typeface="Times New Roman"/>
                  <a:cs typeface="Times New Roman"/>
                  <a:sym typeface="Times New Roman"/>
                </a:rPr>
                <a:t>VEIKLOS LAUKE SVEIKAM GYVENIMO BŪDUI PUOSELĖTI</a:t>
              </a:r>
              <a:endParaRPr sz="2200">
                <a:solidFill>
                  <a:schemeClr val="accent1"/>
                </a:solidFill>
                <a:latin typeface="Times New Roman"/>
                <a:ea typeface="Times New Roman"/>
                <a:cs typeface="Times New Roman"/>
                <a:sym typeface="Times New Roman"/>
              </a:endParaRPr>
            </a:p>
          </p:txBody>
        </p:sp>
        <p:sp>
          <p:nvSpPr>
            <p:cNvPr id="412" name="Google Shape;412;p34"/>
            <p:cNvSpPr/>
            <p:nvPr/>
          </p:nvSpPr>
          <p:spPr>
            <a:xfrm>
              <a:off x="3045754" y="1631952"/>
              <a:ext cx="1341085" cy="1341085"/>
            </a:xfrm>
            <a:prstGeom prst="ellipse">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txBox="1"/>
            <p:nvPr/>
          </p:nvSpPr>
          <p:spPr>
            <a:xfrm>
              <a:off x="3242151" y="1828349"/>
              <a:ext cx="948291" cy="9482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lt-LT" sz="1000">
                  <a:solidFill>
                    <a:schemeClr val="lt1"/>
                  </a:solidFill>
                  <a:latin typeface="Twentieth Century"/>
                  <a:ea typeface="Twentieth Century"/>
                  <a:cs typeface="Twentieth Century"/>
                  <a:sym typeface="Twentieth Century"/>
                </a:rPr>
                <a:t>GRŪDINIMASIS VANDENIU IR SAULE</a:t>
              </a:r>
              <a:endParaRPr sz="1000">
                <a:solidFill>
                  <a:schemeClr val="lt1"/>
                </a:solidFill>
                <a:latin typeface="Twentieth Century"/>
                <a:ea typeface="Twentieth Century"/>
                <a:cs typeface="Twentieth Century"/>
                <a:sym typeface="Twentieth Century"/>
              </a:endParaRPr>
            </a:p>
          </p:txBody>
        </p:sp>
        <p:sp>
          <p:nvSpPr>
            <p:cNvPr id="414" name="Google Shape;414;p34"/>
            <p:cNvSpPr/>
            <p:nvPr/>
          </p:nvSpPr>
          <p:spPr>
            <a:xfrm>
              <a:off x="2086133" y="625839"/>
              <a:ext cx="1341085" cy="1341085"/>
            </a:xfrm>
            <a:prstGeom prst="ellipse">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txBox="1"/>
            <p:nvPr/>
          </p:nvSpPr>
          <p:spPr>
            <a:xfrm>
              <a:off x="2282530" y="822236"/>
              <a:ext cx="948291" cy="9482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lt-LT" sz="1000">
                  <a:solidFill>
                    <a:schemeClr val="lt1"/>
                  </a:solidFill>
                  <a:latin typeface="Twentieth Century"/>
                  <a:ea typeface="Twentieth Century"/>
                  <a:cs typeface="Twentieth Century"/>
                  <a:sym typeface="Twentieth Century"/>
                </a:rPr>
                <a:t>GALŪNIŲ APIPYLIMAS VANDENIU </a:t>
              </a:r>
              <a:endParaRPr sz="1000">
                <a:solidFill>
                  <a:schemeClr val="lt1"/>
                </a:solidFill>
                <a:latin typeface="Twentieth Century"/>
                <a:ea typeface="Twentieth Century"/>
                <a:cs typeface="Twentieth Century"/>
                <a:sym typeface="Twentieth Century"/>
              </a:endParaRPr>
            </a:p>
          </p:txBody>
        </p:sp>
        <p:sp>
          <p:nvSpPr>
            <p:cNvPr id="416" name="Google Shape;416;p34"/>
            <p:cNvSpPr/>
            <p:nvPr/>
          </p:nvSpPr>
          <p:spPr>
            <a:xfrm>
              <a:off x="3457020" y="301595"/>
              <a:ext cx="1341085" cy="1341085"/>
            </a:xfrm>
            <a:prstGeom prst="ellipse">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txBox="1"/>
            <p:nvPr/>
          </p:nvSpPr>
          <p:spPr>
            <a:xfrm>
              <a:off x="3653417" y="497992"/>
              <a:ext cx="948291" cy="94829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lt-LT" sz="1000">
                  <a:solidFill>
                    <a:schemeClr val="lt1"/>
                  </a:solidFill>
                  <a:latin typeface="Twentieth Century"/>
                  <a:ea typeface="Twentieth Century"/>
                  <a:cs typeface="Twentieth Century"/>
                  <a:sym typeface="Twentieth Century"/>
                </a:rPr>
                <a:t>VANDENS VARTOJIMAS</a:t>
              </a:r>
              <a:endParaRPr sz="1000">
                <a:solidFill>
                  <a:schemeClr val="lt1"/>
                </a:solidFill>
                <a:latin typeface="Twentieth Century"/>
                <a:ea typeface="Twentieth Century"/>
                <a:cs typeface="Twentieth Century"/>
                <a:sym typeface="Twentieth Century"/>
              </a:endParaRPr>
            </a:p>
          </p:txBody>
        </p:sp>
        <p:sp>
          <p:nvSpPr>
            <p:cNvPr id="418" name="Google Shape;418;p34"/>
            <p:cNvSpPr/>
            <p:nvPr/>
          </p:nvSpPr>
          <p:spPr>
            <a:xfrm>
              <a:off x="1584179" y="72025"/>
              <a:ext cx="4172266" cy="3337812"/>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800" y="30000"/>
                  </a:moveTo>
                  <a:lnTo>
                    <a:pt x="4800" y="30000"/>
                  </a:lnTo>
                  <a:cubicBezTo>
                    <a:pt x="4800" y="43255"/>
                    <a:pt x="29514" y="54000"/>
                    <a:pt x="60000" y="54000"/>
                  </a:cubicBezTo>
                  <a:cubicBezTo>
                    <a:pt x="90486" y="54000"/>
                    <a:pt x="115200" y="43255"/>
                    <a:pt x="115200" y="30000"/>
                  </a:cubicBezTo>
                  <a:cubicBezTo>
                    <a:pt x="115200" y="16745"/>
                    <a:pt x="90486" y="6000"/>
                    <a:pt x="60000" y="6000"/>
                  </a:cubicBezTo>
                  <a:cubicBezTo>
                    <a:pt x="29514" y="6000"/>
                    <a:pt x="4800" y="16745"/>
                    <a:pt x="4800" y="30000"/>
                  </a:cubicBezTo>
                  <a:close/>
                </a:path>
              </a:pathLst>
            </a:custGeom>
            <a:solidFill>
              <a:schemeClr val="lt1">
                <a:alpha val="40000"/>
              </a:schemeClr>
            </a:solidFill>
            <a:ln w="952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5"/>
          <p:cNvPicPr preferRelativeResize="0"/>
          <p:nvPr/>
        </p:nvPicPr>
        <p:blipFill rotWithShape="1">
          <a:blip r:embed="rId3">
            <a:alphaModFix/>
          </a:blip>
          <a:srcRect/>
          <a:stretch/>
        </p:blipFill>
        <p:spPr>
          <a:xfrm>
            <a:off x="3923928" y="2420888"/>
            <a:ext cx="4726111" cy="3543336"/>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
        <p:nvSpPr>
          <p:cNvPr id="424" name="Google Shape;424;p35"/>
          <p:cNvSpPr/>
          <p:nvPr/>
        </p:nvSpPr>
        <p:spPr>
          <a:xfrm>
            <a:off x="1331640" y="620688"/>
            <a:ext cx="6840760" cy="52322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lt-LT" sz="2800">
                <a:solidFill>
                  <a:srgbClr val="000000"/>
                </a:solidFill>
                <a:latin typeface="Times New Roman"/>
                <a:ea typeface="Times New Roman"/>
                <a:cs typeface="Times New Roman"/>
                <a:sym typeface="Times New Roman"/>
              </a:rPr>
              <a:t>IR DAR DAUG SMAGIŲ VEIKLŲ LAUKE</a:t>
            </a:r>
            <a:endParaRPr/>
          </a:p>
        </p:txBody>
      </p:sp>
      <p:pic>
        <p:nvPicPr>
          <p:cNvPr id="425" name="Google Shape;425;p35"/>
          <p:cNvPicPr preferRelativeResize="0"/>
          <p:nvPr/>
        </p:nvPicPr>
        <p:blipFill rotWithShape="1">
          <a:blip r:embed="rId4">
            <a:alphaModFix/>
          </a:blip>
          <a:srcRect/>
          <a:stretch/>
        </p:blipFill>
        <p:spPr>
          <a:xfrm>
            <a:off x="755576" y="1340768"/>
            <a:ext cx="4339733" cy="2441823"/>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pic>
        <p:nvPicPr>
          <p:cNvPr id="426" name="Google Shape;426;p35"/>
          <p:cNvPicPr preferRelativeResize="0"/>
          <p:nvPr/>
        </p:nvPicPr>
        <p:blipFill rotWithShape="1">
          <a:blip r:embed="rId5">
            <a:alphaModFix/>
          </a:blip>
          <a:srcRect/>
          <a:stretch/>
        </p:blipFill>
        <p:spPr>
          <a:xfrm>
            <a:off x="971600" y="4095017"/>
            <a:ext cx="2493154" cy="1869207"/>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
        <p:nvSpPr>
          <p:cNvPr id="427" name="Google Shape;427;p35"/>
          <p:cNvSpPr txBox="1"/>
          <p:nvPr/>
        </p:nvSpPr>
        <p:spPr>
          <a:xfrm>
            <a:off x="5134388" y="1340768"/>
            <a:ext cx="303801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a:solidFill>
                  <a:schemeClr val="accent2"/>
                </a:solidFill>
                <a:latin typeface="Times New Roman"/>
                <a:ea typeface="Times New Roman"/>
                <a:cs typeface="Times New Roman"/>
                <a:sym typeface="Times New Roman"/>
              </a:rPr>
              <a:t>Vaikai žaidžia palapinėje,</a:t>
            </a:r>
            <a:endParaRPr dirty="0"/>
          </a:p>
          <a:p>
            <a:pPr marL="0" marR="0" lvl="0" indent="0" algn="l" rtl="0">
              <a:spcBef>
                <a:spcPts val="0"/>
              </a:spcBef>
              <a:spcAft>
                <a:spcPts val="0"/>
              </a:spcAft>
              <a:buNone/>
            </a:pPr>
            <a:r>
              <a:rPr lang="lt-LT" sz="2000" dirty="0">
                <a:solidFill>
                  <a:schemeClr val="accent2"/>
                </a:solidFill>
                <a:latin typeface="Times New Roman"/>
                <a:ea typeface="Times New Roman"/>
                <a:cs typeface="Times New Roman"/>
                <a:sym typeface="Times New Roman"/>
              </a:rPr>
              <a:t>stato drėgno smėlio pilis,</a:t>
            </a:r>
            <a:endParaRPr dirty="0"/>
          </a:p>
          <a:p>
            <a:pPr marL="0" marR="0" lvl="0" indent="0" algn="l" rtl="0">
              <a:spcBef>
                <a:spcPts val="0"/>
              </a:spcBef>
              <a:spcAft>
                <a:spcPts val="0"/>
              </a:spcAft>
              <a:buNone/>
            </a:pPr>
            <a:r>
              <a:rPr lang="lt-LT" sz="2000" dirty="0">
                <a:solidFill>
                  <a:schemeClr val="accent2"/>
                </a:solidFill>
                <a:latin typeface="Times New Roman"/>
                <a:ea typeface="Times New Roman"/>
                <a:cs typeface="Times New Roman"/>
                <a:sym typeface="Times New Roman"/>
              </a:rPr>
              <a:t>piešia ant stiklo.</a:t>
            </a:r>
            <a:endParaRPr sz="2000" dirty="0">
              <a:solidFill>
                <a:schemeClr val="accent2"/>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36"/>
          <p:cNvPicPr preferRelativeResize="0"/>
          <p:nvPr/>
        </p:nvPicPr>
        <p:blipFill rotWithShape="1">
          <a:blip r:embed="rId3">
            <a:alphaModFix/>
          </a:blip>
          <a:srcRect/>
          <a:stretch/>
        </p:blipFill>
        <p:spPr>
          <a:xfrm>
            <a:off x="5540230" y="2371456"/>
            <a:ext cx="1974617" cy="3501008"/>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
        <p:nvSpPr>
          <p:cNvPr id="433" name="Google Shape;433;p36"/>
          <p:cNvSpPr/>
          <p:nvPr/>
        </p:nvSpPr>
        <p:spPr>
          <a:xfrm>
            <a:off x="1331565" y="620688"/>
            <a:ext cx="6840900" cy="523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lt-LT" sz="2800">
                <a:solidFill>
                  <a:srgbClr val="000000"/>
                </a:solidFill>
                <a:latin typeface="Times New Roman"/>
                <a:ea typeface="Times New Roman"/>
                <a:cs typeface="Times New Roman"/>
                <a:sym typeface="Times New Roman"/>
              </a:rPr>
              <a:t>VASAROS ŠVENTĖS IR RENGINIAI</a:t>
            </a:r>
            <a:endParaRPr sz="2800">
              <a:solidFill>
                <a:srgbClr val="000000"/>
              </a:solidFill>
              <a:latin typeface="Times New Roman"/>
              <a:ea typeface="Times New Roman"/>
              <a:cs typeface="Times New Roman"/>
              <a:sym typeface="Times New Roman"/>
            </a:endParaRPr>
          </a:p>
        </p:txBody>
      </p:sp>
      <p:pic>
        <p:nvPicPr>
          <p:cNvPr id="434" name="Google Shape;434;p36"/>
          <p:cNvPicPr preferRelativeResize="0"/>
          <p:nvPr/>
        </p:nvPicPr>
        <p:blipFill rotWithShape="1">
          <a:blip r:embed="rId4">
            <a:alphaModFix/>
          </a:blip>
          <a:srcRect/>
          <a:stretch/>
        </p:blipFill>
        <p:spPr>
          <a:xfrm>
            <a:off x="609136" y="1340768"/>
            <a:ext cx="4685915" cy="2157987"/>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pic>
        <p:nvPicPr>
          <p:cNvPr id="435" name="Google Shape;435;p36"/>
          <p:cNvPicPr preferRelativeResize="0"/>
          <p:nvPr/>
        </p:nvPicPr>
        <p:blipFill rotWithShape="1">
          <a:blip r:embed="rId5">
            <a:alphaModFix/>
          </a:blip>
          <a:srcRect/>
          <a:stretch/>
        </p:blipFill>
        <p:spPr>
          <a:xfrm>
            <a:off x="1088795" y="3664511"/>
            <a:ext cx="1640326" cy="2189158"/>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
        <p:nvSpPr>
          <p:cNvPr id="436" name="Google Shape;436;p36"/>
          <p:cNvSpPr txBox="1"/>
          <p:nvPr/>
        </p:nvSpPr>
        <p:spPr>
          <a:xfrm>
            <a:off x="5235625" y="1091479"/>
            <a:ext cx="3348000" cy="1201800"/>
          </a:xfrm>
          <a:prstGeom prst="rect">
            <a:avLst/>
          </a:prstGeom>
          <a:noFill/>
          <a:ln>
            <a:noFill/>
          </a:ln>
        </p:spPr>
        <p:txBody>
          <a:bodyPr spcFirstLastPara="1" wrap="square" lIns="180000" tIns="45700" rIns="108000" bIns="46800" anchor="t" anchorCtr="0">
            <a:noAutofit/>
          </a:bodyPr>
          <a:lstStyle/>
          <a:p>
            <a:pPr marL="457200" marR="0" lvl="0" indent="-342900" algn="l" rtl="0">
              <a:spcBef>
                <a:spcPts val="0"/>
              </a:spcBef>
              <a:spcAft>
                <a:spcPts val="0"/>
              </a:spcAft>
              <a:buClr>
                <a:schemeClr val="accent2"/>
              </a:buClr>
              <a:buSzPts val="1800"/>
              <a:buFont typeface="Times New Roman"/>
              <a:buAutoNum type="arabicPeriod"/>
            </a:pPr>
            <a:r>
              <a:rPr lang="lt-LT" sz="1800">
                <a:solidFill>
                  <a:schemeClr val="accent2"/>
                </a:solidFill>
                <a:latin typeface="Times New Roman"/>
                <a:ea typeface="Times New Roman"/>
                <a:cs typeface="Times New Roman"/>
                <a:sym typeface="Times New Roman"/>
              </a:rPr>
              <a:t>Joninių šventė</a:t>
            </a:r>
            <a:endParaRPr/>
          </a:p>
          <a:p>
            <a:pPr marL="457200" marR="0" lvl="0" indent="-342900" algn="l" rtl="0">
              <a:spcBef>
                <a:spcPts val="0"/>
              </a:spcBef>
              <a:spcAft>
                <a:spcPts val="0"/>
              </a:spcAft>
              <a:buClr>
                <a:schemeClr val="accent2"/>
              </a:buClr>
              <a:buSzPts val="1800"/>
              <a:buFont typeface="Times New Roman"/>
              <a:buAutoNum type="arabicPeriod"/>
            </a:pPr>
            <a:r>
              <a:rPr lang="lt-LT" sz="1800">
                <a:solidFill>
                  <a:schemeClr val="accent2"/>
                </a:solidFill>
                <a:latin typeface="Times New Roman"/>
                <a:ea typeface="Times New Roman"/>
                <a:cs typeface="Times New Roman"/>
                <a:sym typeface="Times New Roman"/>
              </a:rPr>
              <a:t>Karaliaus Mindaugo karūnavimo diena</a:t>
            </a:r>
            <a:endParaRPr/>
          </a:p>
          <a:p>
            <a:pPr marL="457200" marR="0" lvl="0" indent="-342900" algn="l" rtl="0">
              <a:spcBef>
                <a:spcPts val="0"/>
              </a:spcBef>
              <a:spcAft>
                <a:spcPts val="0"/>
              </a:spcAft>
              <a:buClr>
                <a:schemeClr val="accent2"/>
              </a:buClr>
              <a:buSzPts val="1800"/>
              <a:buFont typeface="Times New Roman"/>
              <a:buAutoNum type="arabicPeriod"/>
            </a:pPr>
            <a:r>
              <a:rPr lang="lt-LT" sz="1800">
                <a:solidFill>
                  <a:schemeClr val="accent2"/>
                </a:solidFill>
                <a:latin typeface="Times New Roman"/>
                <a:ea typeface="Times New Roman"/>
                <a:cs typeface="Times New Roman"/>
                <a:sym typeface="Times New Roman"/>
              </a:rPr>
              <a:t>„Sveikatingumo savaitė“</a:t>
            </a:r>
            <a:endParaRPr sz="1800">
              <a:solidFill>
                <a:schemeClr val="accent2"/>
              </a:solidFill>
              <a:latin typeface="Times New Roman"/>
              <a:ea typeface="Times New Roman"/>
              <a:cs typeface="Times New Roman"/>
              <a:sym typeface="Times New Roman"/>
            </a:endParaRPr>
          </a:p>
        </p:txBody>
      </p:sp>
      <p:sp>
        <p:nvSpPr>
          <p:cNvPr id="437" name="Google Shape;437;p36"/>
          <p:cNvSpPr/>
          <p:nvPr/>
        </p:nvSpPr>
        <p:spPr>
          <a:xfrm>
            <a:off x="4535996" y="1373143"/>
            <a:ext cx="432048" cy="360040"/>
          </a:xfrm>
          <a:prstGeom prst="heptagon">
            <a:avLst>
              <a:gd name="hf" fmla="val 102572"/>
              <a:gd name="vf" fmla="val 105210"/>
            </a:avLst>
          </a:prstGeom>
          <a:solidFill>
            <a:schemeClr val="accent1"/>
          </a:solidFill>
          <a:ln w="15875" cap="flat" cmpd="sng">
            <a:solidFill>
              <a:srgbClr val="A536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t-LT" sz="1800">
                <a:solidFill>
                  <a:schemeClr val="lt1"/>
                </a:solidFill>
                <a:latin typeface="Twentieth Century"/>
                <a:ea typeface="Twentieth Century"/>
                <a:cs typeface="Twentieth Century"/>
                <a:sym typeface="Twentieth Century"/>
              </a:rPr>
              <a:t>1</a:t>
            </a:r>
            <a:endParaRPr sz="1800">
              <a:solidFill>
                <a:schemeClr val="lt1"/>
              </a:solidFill>
              <a:latin typeface="Twentieth Century"/>
              <a:ea typeface="Twentieth Century"/>
              <a:cs typeface="Twentieth Century"/>
              <a:sym typeface="Twentieth Century"/>
            </a:endParaRPr>
          </a:p>
        </p:txBody>
      </p:sp>
      <p:sp>
        <p:nvSpPr>
          <p:cNvPr id="438" name="Google Shape;438;p36"/>
          <p:cNvSpPr/>
          <p:nvPr/>
        </p:nvSpPr>
        <p:spPr>
          <a:xfrm>
            <a:off x="2297073" y="3761920"/>
            <a:ext cx="432048" cy="360040"/>
          </a:xfrm>
          <a:prstGeom prst="heptagon">
            <a:avLst>
              <a:gd name="hf" fmla="val 102572"/>
              <a:gd name="vf" fmla="val 105210"/>
            </a:avLst>
          </a:prstGeom>
          <a:solidFill>
            <a:schemeClr val="accent1"/>
          </a:solidFill>
          <a:ln w="15875" cap="flat" cmpd="sng">
            <a:solidFill>
              <a:srgbClr val="A536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t-LT" sz="1800">
                <a:solidFill>
                  <a:schemeClr val="lt1"/>
                </a:solidFill>
                <a:latin typeface="Twentieth Century"/>
                <a:ea typeface="Twentieth Century"/>
                <a:cs typeface="Twentieth Century"/>
                <a:sym typeface="Twentieth Century"/>
              </a:rPr>
              <a:t>2</a:t>
            </a:r>
            <a:endParaRPr sz="1800">
              <a:solidFill>
                <a:schemeClr val="lt1"/>
              </a:solidFill>
              <a:latin typeface="Twentieth Century"/>
              <a:ea typeface="Twentieth Century"/>
              <a:cs typeface="Twentieth Century"/>
              <a:sym typeface="Twentieth Century"/>
            </a:endParaRPr>
          </a:p>
        </p:txBody>
      </p:sp>
      <p:sp>
        <p:nvSpPr>
          <p:cNvPr id="439" name="Google Shape;439;p36"/>
          <p:cNvSpPr/>
          <p:nvPr/>
        </p:nvSpPr>
        <p:spPr>
          <a:xfrm>
            <a:off x="6784703" y="2463859"/>
            <a:ext cx="432048" cy="360040"/>
          </a:xfrm>
          <a:prstGeom prst="heptagon">
            <a:avLst>
              <a:gd name="hf" fmla="val 102572"/>
              <a:gd name="vf" fmla="val 105210"/>
            </a:avLst>
          </a:prstGeom>
          <a:solidFill>
            <a:schemeClr val="accent1"/>
          </a:solidFill>
          <a:ln w="15875" cap="flat" cmpd="sng">
            <a:solidFill>
              <a:srgbClr val="A536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t-LT" sz="1800">
                <a:solidFill>
                  <a:schemeClr val="lt1"/>
                </a:solidFill>
                <a:latin typeface="Twentieth Century"/>
                <a:ea typeface="Twentieth Century"/>
                <a:cs typeface="Twentieth Century"/>
                <a:sym typeface="Twentieth Century"/>
              </a:rPr>
              <a:t>3</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grpSp>
        <p:nvGrpSpPr>
          <p:cNvPr id="444" name="Google Shape;444;p37"/>
          <p:cNvGrpSpPr/>
          <p:nvPr/>
        </p:nvGrpSpPr>
        <p:grpSpPr>
          <a:xfrm>
            <a:off x="467544" y="1420917"/>
            <a:ext cx="8328248" cy="4581206"/>
            <a:chOff x="0" y="8141"/>
            <a:chExt cx="8328248" cy="4581206"/>
          </a:xfrm>
        </p:grpSpPr>
        <p:sp>
          <p:nvSpPr>
            <p:cNvPr id="445" name="Google Shape;445;p37"/>
            <p:cNvSpPr/>
            <p:nvPr/>
          </p:nvSpPr>
          <p:spPr>
            <a:xfrm>
              <a:off x="0" y="389913"/>
              <a:ext cx="8328248" cy="655200"/>
            </a:xfrm>
            <a:prstGeom prst="rect">
              <a:avLst/>
            </a:prstGeom>
            <a:solidFill>
              <a:schemeClr val="lt1">
                <a:alpha val="89803"/>
              </a:schemeClr>
            </a:solid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367546" y="8141"/>
              <a:ext cx="7929720" cy="767520"/>
            </a:xfrm>
            <a:prstGeom prst="roundRect">
              <a:avLst>
                <a:gd name="adj" fmla="val 16667"/>
              </a:avLst>
            </a:prstGeom>
            <a:solidFill>
              <a:srgbClr val="9A2C8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txBox="1"/>
            <p:nvPr/>
          </p:nvSpPr>
          <p:spPr>
            <a:xfrm>
              <a:off x="405013" y="45608"/>
              <a:ext cx="7854786" cy="692586"/>
            </a:xfrm>
            <a:prstGeom prst="rect">
              <a:avLst/>
            </a:prstGeom>
            <a:noFill/>
            <a:ln>
              <a:noFill/>
            </a:ln>
          </p:spPr>
          <p:txBody>
            <a:bodyPr spcFirstLastPara="1" wrap="square" lIns="220350" tIns="0" rIns="220350" bIns="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Vandens daug naudojame savo buityje.</a:t>
              </a:r>
              <a:endParaRPr sz="2000">
                <a:solidFill>
                  <a:schemeClr val="lt1"/>
                </a:solidFill>
                <a:latin typeface="Times New Roman"/>
                <a:ea typeface="Times New Roman"/>
                <a:cs typeface="Times New Roman"/>
                <a:sym typeface="Times New Roman"/>
              </a:endParaRPr>
            </a:p>
          </p:txBody>
        </p:sp>
        <p:sp>
          <p:nvSpPr>
            <p:cNvPr id="448" name="Google Shape;448;p37"/>
            <p:cNvSpPr/>
            <p:nvPr/>
          </p:nvSpPr>
          <p:spPr>
            <a:xfrm>
              <a:off x="0" y="1569273"/>
              <a:ext cx="8328248" cy="655200"/>
            </a:xfrm>
            <a:prstGeom prst="rect">
              <a:avLst/>
            </a:prstGeom>
            <a:solidFill>
              <a:schemeClr val="lt1">
                <a:alpha val="89803"/>
              </a:schemeClr>
            </a:solidFill>
            <a:ln w="15875" cap="flat" cmpd="sng">
              <a:solidFill>
                <a:srgbClr val="B742A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396486" y="1185513"/>
              <a:ext cx="7929720" cy="767520"/>
            </a:xfrm>
            <a:prstGeom prst="roundRect">
              <a:avLst>
                <a:gd name="adj" fmla="val 16667"/>
              </a:avLst>
            </a:prstGeom>
            <a:solidFill>
              <a:srgbClr val="B742A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txBox="1"/>
            <p:nvPr/>
          </p:nvSpPr>
          <p:spPr>
            <a:xfrm>
              <a:off x="433953" y="1222980"/>
              <a:ext cx="7854786" cy="692586"/>
            </a:xfrm>
            <a:prstGeom prst="rect">
              <a:avLst/>
            </a:prstGeom>
            <a:noFill/>
            <a:ln>
              <a:noFill/>
            </a:ln>
          </p:spPr>
          <p:txBody>
            <a:bodyPr spcFirstLastPara="1" wrap="square" lIns="220350" tIns="0" rIns="220350" bIns="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Vanduo svarbus organizmo sveikatai palaikyti.</a:t>
              </a:r>
              <a:endParaRPr sz="2000">
                <a:solidFill>
                  <a:schemeClr val="lt1"/>
                </a:solidFill>
                <a:latin typeface="Times New Roman"/>
                <a:ea typeface="Times New Roman"/>
                <a:cs typeface="Times New Roman"/>
                <a:sym typeface="Times New Roman"/>
              </a:endParaRPr>
            </a:p>
          </p:txBody>
        </p:sp>
        <p:sp>
          <p:nvSpPr>
            <p:cNvPr id="451" name="Google Shape;451;p37"/>
            <p:cNvSpPr/>
            <p:nvPr/>
          </p:nvSpPr>
          <p:spPr>
            <a:xfrm>
              <a:off x="0" y="2748633"/>
              <a:ext cx="8328248" cy="655200"/>
            </a:xfrm>
            <a:prstGeom prst="rect">
              <a:avLst/>
            </a:prstGeom>
            <a:solidFill>
              <a:schemeClr val="lt1">
                <a:alpha val="89803"/>
              </a:schemeClr>
            </a:solidFill>
            <a:ln w="15875" cap="flat" cmpd="sng">
              <a:solidFill>
                <a:srgbClr val="BF6E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396486" y="2364873"/>
              <a:ext cx="7929720" cy="767520"/>
            </a:xfrm>
            <a:prstGeom prst="roundRect">
              <a:avLst>
                <a:gd name="adj" fmla="val 16667"/>
              </a:avLst>
            </a:prstGeom>
            <a:solidFill>
              <a:srgbClr val="BF6EB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txBox="1"/>
            <p:nvPr/>
          </p:nvSpPr>
          <p:spPr>
            <a:xfrm>
              <a:off x="433953" y="2402340"/>
              <a:ext cx="7854786" cy="692586"/>
            </a:xfrm>
            <a:prstGeom prst="rect">
              <a:avLst/>
            </a:prstGeom>
            <a:noFill/>
            <a:ln>
              <a:noFill/>
            </a:ln>
          </p:spPr>
          <p:txBody>
            <a:bodyPr spcFirstLastPara="1" wrap="square" lIns="220350" tIns="0" rIns="220350" bIns="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Vanduo yra smagi ir naudinga pramoga</a:t>
              </a:r>
              <a:r>
                <a:rPr lang="lt-LT" sz="2400">
                  <a:solidFill>
                    <a:schemeClr val="lt1"/>
                  </a:solidFill>
                  <a:latin typeface="Times New Roman"/>
                  <a:ea typeface="Times New Roman"/>
                  <a:cs typeface="Times New Roman"/>
                  <a:sym typeface="Times New Roman"/>
                </a:rPr>
                <a:t>.</a:t>
              </a:r>
              <a:endParaRPr sz="2400">
                <a:solidFill>
                  <a:schemeClr val="lt1"/>
                </a:solidFill>
                <a:latin typeface="Times New Roman"/>
                <a:ea typeface="Times New Roman"/>
                <a:cs typeface="Times New Roman"/>
                <a:sym typeface="Times New Roman"/>
              </a:endParaRPr>
            </a:p>
          </p:txBody>
        </p:sp>
        <p:sp>
          <p:nvSpPr>
            <p:cNvPr id="454" name="Google Shape;454;p37"/>
            <p:cNvSpPr/>
            <p:nvPr/>
          </p:nvSpPr>
          <p:spPr>
            <a:xfrm>
              <a:off x="0" y="3934147"/>
              <a:ext cx="8328248" cy="655200"/>
            </a:xfrm>
            <a:prstGeom prst="rect">
              <a:avLst/>
            </a:prstGeom>
            <a:solidFill>
              <a:schemeClr val="lt1">
                <a:alpha val="89803"/>
              </a:schemeClr>
            </a:solidFill>
            <a:ln w="15875" cap="flat" cmpd="sng">
              <a:solidFill>
                <a:srgbClr val="C899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396486" y="3544233"/>
              <a:ext cx="7929720" cy="767520"/>
            </a:xfrm>
            <a:prstGeom prst="roundRect">
              <a:avLst>
                <a:gd name="adj" fmla="val 16667"/>
              </a:avLst>
            </a:prstGeom>
            <a:solidFill>
              <a:srgbClr val="C899B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txBox="1"/>
            <p:nvPr/>
          </p:nvSpPr>
          <p:spPr>
            <a:xfrm>
              <a:off x="433953" y="3581700"/>
              <a:ext cx="7854786" cy="692586"/>
            </a:xfrm>
            <a:prstGeom prst="rect">
              <a:avLst/>
            </a:prstGeom>
            <a:noFill/>
            <a:ln>
              <a:noFill/>
            </a:ln>
          </p:spPr>
          <p:txBody>
            <a:bodyPr spcFirstLastPara="1" wrap="square" lIns="220350" tIns="0" rIns="220350" bIns="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Vanduo palaiko gyvybę visoje žemėje.</a:t>
              </a:r>
              <a:endParaRPr sz="2000">
                <a:solidFill>
                  <a:schemeClr val="lt1"/>
                </a:solidFill>
                <a:latin typeface="Times New Roman"/>
                <a:ea typeface="Times New Roman"/>
                <a:cs typeface="Times New Roman"/>
                <a:sym typeface="Times New Roman"/>
              </a:endParaRPr>
            </a:p>
          </p:txBody>
        </p:sp>
      </p:grpSp>
      <p:sp>
        <p:nvSpPr>
          <p:cNvPr id="457" name="Google Shape;457;p37"/>
          <p:cNvSpPr txBox="1"/>
          <p:nvPr/>
        </p:nvSpPr>
        <p:spPr>
          <a:xfrm>
            <a:off x="827584" y="692696"/>
            <a:ext cx="588094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800" dirty="0">
                <a:solidFill>
                  <a:schemeClr val="dk1"/>
                </a:solidFill>
                <a:latin typeface="Times New Roman"/>
                <a:ea typeface="Times New Roman"/>
                <a:cs typeface="Times New Roman"/>
                <a:sym typeface="Times New Roman"/>
              </a:rPr>
              <a:t>SU VAIKAIS ATRADOME</a:t>
            </a:r>
            <a:endParaRPr sz="2800" dirty="0">
              <a:solidFill>
                <a:schemeClr val="dk1"/>
              </a:solidFill>
              <a:latin typeface="Times New Roman"/>
              <a:ea typeface="Times New Roman"/>
              <a:cs typeface="Times New Roman"/>
              <a:sym typeface="Times New Roman"/>
            </a:endParaRPr>
          </a:p>
        </p:txBody>
      </p:sp>
      <p:sp>
        <p:nvSpPr>
          <p:cNvPr id="458" name="Google Shape;458;p37"/>
          <p:cNvSpPr txBox="1"/>
          <p:nvPr/>
        </p:nvSpPr>
        <p:spPr>
          <a:xfrm>
            <a:off x="7080390" y="2132856"/>
            <a:ext cx="17748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Maisto ruošimas.</a:t>
            </a:r>
            <a:endParaRPr sz="1800">
              <a:solidFill>
                <a:schemeClr val="dk1"/>
              </a:solidFill>
              <a:latin typeface="Times New Roman"/>
              <a:ea typeface="Times New Roman"/>
              <a:cs typeface="Times New Roman"/>
              <a:sym typeface="Times New Roman"/>
            </a:endParaRPr>
          </a:p>
        </p:txBody>
      </p:sp>
      <p:sp>
        <p:nvSpPr>
          <p:cNvPr id="459" name="Google Shape;459;p37"/>
          <p:cNvSpPr txBox="1"/>
          <p:nvPr/>
        </p:nvSpPr>
        <p:spPr>
          <a:xfrm>
            <a:off x="5292080" y="3284984"/>
            <a:ext cx="357662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Higiena ir pastovi kūno temperatūra.</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60" name="Google Shape;460;p37"/>
          <p:cNvSpPr txBox="1"/>
          <p:nvPr/>
        </p:nvSpPr>
        <p:spPr>
          <a:xfrm>
            <a:off x="5708861" y="4509120"/>
            <a:ext cx="315983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Pramogos prie vandens telkinių.</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61" name="Google Shape;461;p37"/>
          <p:cNvSpPr txBox="1"/>
          <p:nvPr/>
        </p:nvSpPr>
        <p:spPr>
          <a:xfrm>
            <a:off x="6101145" y="5661248"/>
            <a:ext cx="27366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Svarbus visai gyvai gamtai.</a:t>
            </a:r>
            <a:endParaRPr sz="1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title"/>
          </p:nvPr>
        </p:nvSpPr>
        <p:spPr>
          <a:xfrm>
            <a:off x="1115616" y="137214"/>
            <a:ext cx="7773338" cy="1596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Times New Roman"/>
              <a:buNone/>
            </a:pPr>
            <a:r>
              <a:rPr lang="lt-LT" sz="2800" b="1">
                <a:solidFill>
                  <a:schemeClr val="accent1"/>
                </a:solidFill>
                <a:latin typeface="Times New Roman"/>
                <a:ea typeface="Times New Roman"/>
                <a:cs typeface="Times New Roman"/>
                <a:sym typeface="Times New Roman"/>
              </a:rPr>
              <a:t>TEMOS AKTUALUMAS</a:t>
            </a:r>
            <a:endParaRPr sz="2800" b="1">
              <a:solidFill>
                <a:schemeClr val="accent1"/>
              </a:solidFill>
              <a:latin typeface="Times New Roman"/>
              <a:ea typeface="Times New Roman"/>
              <a:cs typeface="Times New Roman"/>
              <a:sym typeface="Times New Roman"/>
            </a:endParaRPr>
          </a:p>
        </p:txBody>
      </p:sp>
      <p:sp>
        <p:nvSpPr>
          <p:cNvPr id="166" name="Google Shape;166;p20"/>
          <p:cNvSpPr txBox="1"/>
          <p:nvPr/>
        </p:nvSpPr>
        <p:spPr>
          <a:xfrm>
            <a:off x="768436" y="1196752"/>
            <a:ext cx="4679364" cy="424731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dirty="0">
                <a:solidFill>
                  <a:schemeClr val="dk1"/>
                </a:solidFill>
                <a:latin typeface="Times New Roman"/>
                <a:ea typeface="Times New Roman"/>
                <a:cs typeface="Times New Roman"/>
                <a:sym typeface="Times New Roman"/>
              </a:rPr>
              <a:t>2021 m. vasaros metui „Geniukų“ grupės auklėtojos ugdytiniams parinko smagias, kūrybiškumą skatinančias veiklas, kurios praplėstų žinias apie juos supančią gamtą, suteiktų pirmąsias ekologišką gyvenimo būdą ugdančias žinias. </a:t>
            </a:r>
            <a:endParaRPr dirty="0"/>
          </a:p>
          <a:p>
            <a:pPr marL="0" marR="0" lvl="0" indent="0" algn="l" rtl="0">
              <a:spcBef>
                <a:spcPts val="0"/>
              </a:spcBef>
              <a:spcAft>
                <a:spcPts val="0"/>
              </a:spcAft>
              <a:buNone/>
            </a:pPr>
            <a:endParaRPr sz="1800" dirty="0">
              <a:solidFill>
                <a:schemeClr val="dk1"/>
              </a:solidFill>
              <a:latin typeface="Twentieth Century"/>
              <a:ea typeface="Twentieth Century"/>
              <a:cs typeface="Twentieth Century"/>
              <a:sym typeface="Twentieth Century"/>
            </a:endParaRPr>
          </a:p>
        </p:txBody>
      </p:sp>
      <p:pic>
        <p:nvPicPr>
          <p:cNvPr id="167" name="Google Shape;167;p20"/>
          <p:cNvPicPr preferRelativeResize="0"/>
          <p:nvPr/>
        </p:nvPicPr>
        <p:blipFill rotWithShape="1">
          <a:blip r:embed="rId3">
            <a:alphaModFix/>
          </a:blip>
          <a:srcRect/>
          <a:stretch/>
        </p:blipFill>
        <p:spPr>
          <a:xfrm>
            <a:off x="5460985" y="1484784"/>
            <a:ext cx="3148394" cy="3140968"/>
          </a:xfrm>
          <a:prstGeom prst="rect">
            <a:avLst/>
          </a:prstGeom>
          <a:noFill/>
          <a:ln>
            <a:noFill/>
          </a:ln>
        </p:spPr>
      </p:pic>
      <p:sp>
        <p:nvSpPr>
          <p:cNvPr id="168" name="Google Shape;168;p20"/>
          <p:cNvSpPr txBox="1"/>
          <p:nvPr/>
        </p:nvSpPr>
        <p:spPr>
          <a:xfrm>
            <a:off x="889197" y="5161184"/>
            <a:ext cx="7586700" cy="800400"/>
          </a:xfrm>
          <a:prstGeom prst="rect">
            <a:avLst/>
          </a:prstGeom>
          <a:solidFill>
            <a:srgbClr val="B6D7A8"/>
          </a:solidFill>
          <a:ln w="15875" cap="flat" cmpd="sng">
            <a:solidFill>
              <a:srgbClr val="92D050"/>
            </a:solidFill>
            <a:prstDash val="solid"/>
            <a:round/>
            <a:headEnd type="none" w="sm" len="sm"/>
            <a:tailEnd type="none" w="sm" len="sm"/>
          </a:ln>
          <a:effectLst>
            <a:outerShdw blurRad="184150" dist="241300" dir="11520000" sx="110000" sy="110000" algn="ctr">
              <a:srgbClr val="000000">
                <a:alpha val="17647"/>
              </a:srgbClr>
            </a:outerShdw>
          </a:effectLst>
        </p:spPr>
        <p:txBody>
          <a:bodyPr spcFirstLastPara="1" wrap="square" lIns="91425" tIns="45700" rIns="91425" bIns="45700" anchor="t" anchorCtr="0">
            <a:spAutoFit/>
          </a:bodyPr>
          <a:lstStyle/>
          <a:p>
            <a:pPr marL="0" marR="0" lvl="0" indent="0" algn="r" rtl="0">
              <a:spcBef>
                <a:spcPts val="0"/>
              </a:spcBef>
              <a:spcAft>
                <a:spcPts val="0"/>
              </a:spcAft>
              <a:buNone/>
            </a:pPr>
            <a:r>
              <a:rPr lang="lt-LT" sz="2800" dirty="0">
                <a:solidFill>
                  <a:schemeClr val="dk1"/>
                </a:solidFill>
                <a:latin typeface="Times New Roman"/>
                <a:ea typeface="Times New Roman"/>
                <a:cs typeface="Times New Roman"/>
                <a:sym typeface="Times New Roman"/>
              </a:rPr>
              <a:t>Projekto kryptis - ėjimas  per žaidimą į gamtosaugą</a:t>
            </a:r>
            <a:r>
              <a:rPr lang="lt-LT"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dirty="0">
              <a:solidFill>
                <a:schemeClr val="dk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grpSp>
        <p:nvGrpSpPr>
          <p:cNvPr id="466" name="Google Shape;466;p38"/>
          <p:cNvGrpSpPr/>
          <p:nvPr/>
        </p:nvGrpSpPr>
        <p:grpSpPr>
          <a:xfrm>
            <a:off x="467544" y="1412776"/>
            <a:ext cx="8328248" cy="4588225"/>
            <a:chOff x="0" y="0"/>
            <a:chExt cx="8328248" cy="4588225"/>
          </a:xfrm>
        </p:grpSpPr>
        <p:sp>
          <p:nvSpPr>
            <p:cNvPr id="467" name="Google Shape;467;p38"/>
            <p:cNvSpPr/>
            <p:nvPr/>
          </p:nvSpPr>
          <p:spPr>
            <a:xfrm>
              <a:off x="0" y="0"/>
              <a:ext cx="8328248" cy="2184869"/>
            </a:xfrm>
            <a:prstGeom prst="roundRect">
              <a:avLst>
                <a:gd name="adj" fmla="val 10000"/>
              </a:avLst>
            </a:prstGeom>
            <a:solidFill>
              <a:srgbClr val="9A2C8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txBox="1"/>
            <p:nvPr/>
          </p:nvSpPr>
          <p:spPr>
            <a:xfrm>
              <a:off x="1884136" y="0"/>
              <a:ext cx="6444111" cy="2184869"/>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Vanduo yra atsinaujinantis gamtos išteklius, tačiau....</a:t>
              </a:r>
              <a:endParaRPr sz="2000">
                <a:solidFill>
                  <a:schemeClr val="lt1"/>
                </a:solidFill>
                <a:latin typeface="Times New Roman"/>
                <a:ea typeface="Times New Roman"/>
                <a:cs typeface="Times New Roman"/>
                <a:sym typeface="Times New Roman"/>
              </a:endParaRPr>
            </a:p>
          </p:txBody>
        </p:sp>
        <p:sp>
          <p:nvSpPr>
            <p:cNvPr id="469" name="Google Shape;469;p38"/>
            <p:cNvSpPr/>
            <p:nvPr/>
          </p:nvSpPr>
          <p:spPr>
            <a:xfrm>
              <a:off x="218486" y="218486"/>
              <a:ext cx="1665649" cy="1747895"/>
            </a:xfrm>
            <a:prstGeom prst="roundRect">
              <a:avLst>
                <a:gd name="adj" fmla="val 10000"/>
              </a:avLst>
            </a:prstGeom>
            <a:blipFill rotWithShape="1">
              <a:blip r:embed="rId3">
                <a:alphaModFix/>
              </a:blip>
              <a:stretch>
                <a:fillRect l="-10999" r="-10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0" y="2403356"/>
              <a:ext cx="8328248" cy="2184869"/>
            </a:xfrm>
            <a:prstGeom prst="roundRect">
              <a:avLst>
                <a:gd name="adj" fmla="val 10000"/>
              </a:avLst>
            </a:prstGeom>
            <a:solidFill>
              <a:srgbClr val="C899B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txBox="1"/>
            <p:nvPr/>
          </p:nvSpPr>
          <p:spPr>
            <a:xfrm>
              <a:off x="1884136" y="2403356"/>
              <a:ext cx="6444111" cy="2184869"/>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 vandenį užteršus, keisis jo savybės, kokybė.</a:t>
              </a:r>
              <a:endParaRPr sz="2000">
                <a:solidFill>
                  <a:schemeClr val="lt1"/>
                </a:solidFill>
                <a:latin typeface="Times New Roman"/>
                <a:ea typeface="Times New Roman"/>
                <a:cs typeface="Times New Roman"/>
                <a:sym typeface="Times New Roman"/>
              </a:endParaRPr>
            </a:p>
          </p:txBody>
        </p:sp>
        <p:sp>
          <p:nvSpPr>
            <p:cNvPr id="472" name="Google Shape;472;p38"/>
            <p:cNvSpPr/>
            <p:nvPr/>
          </p:nvSpPr>
          <p:spPr>
            <a:xfrm>
              <a:off x="218486" y="2621843"/>
              <a:ext cx="1665649" cy="1747895"/>
            </a:xfrm>
            <a:prstGeom prst="roundRect">
              <a:avLst>
                <a:gd name="adj" fmla="val 10000"/>
              </a:avLst>
            </a:prstGeom>
            <a:blipFill rotWithShape="1">
              <a:blip r:embed="rId4">
                <a:alphaModFix/>
              </a:blip>
              <a:stretch>
                <a:fillRect l="-28996" r="-28996"/>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38"/>
          <p:cNvSpPr txBox="1"/>
          <p:nvPr/>
        </p:nvSpPr>
        <p:spPr>
          <a:xfrm>
            <a:off x="1043608" y="692696"/>
            <a:ext cx="4310907"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dirty="0">
                <a:solidFill>
                  <a:schemeClr val="dk1"/>
                </a:solidFill>
                <a:latin typeface="Times New Roman"/>
                <a:ea typeface="Times New Roman"/>
                <a:cs typeface="Times New Roman"/>
                <a:sym typeface="Times New Roman"/>
              </a:rPr>
              <a:t>VAIKAI SUŽINOJO</a:t>
            </a:r>
            <a:endParaRPr sz="2800" dirty="0">
              <a:solidFill>
                <a:schemeClr val="dk1"/>
              </a:solidFill>
              <a:latin typeface="Times New Roman"/>
              <a:ea typeface="Times New Roman"/>
              <a:cs typeface="Times New Roman"/>
              <a:sym typeface="Times New Roman"/>
            </a:endParaRPr>
          </a:p>
        </p:txBody>
      </p:sp>
      <p:sp>
        <p:nvSpPr>
          <p:cNvPr id="474" name="Google Shape;474;p38"/>
          <p:cNvSpPr/>
          <p:nvPr/>
        </p:nvSpPr>
        <p:spPr>
          <a:xfrm>
            <a:off x="3707904" y="3068960"/>
            <a:ext cx="1944216" cy="1368152"/>
          </a:xfrm>
          <a:prstGeom prst="downArrow">
            <a:avLst>
              <a:gd name="adj1" fmla="val 50000"/>
              <a:gd name="adj2" fmla="val 50000"/>
            </a:avLst>
          </a:prstGeom>
          <a:solidFill>
            <a:schemeClr val="accent1"/>
          </a:solidFill>
          <a:ln w="15875" cap="flat" cmpd="sng">
            <a:solidFill>
              <a:srgbClr val="A536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479" name="Google Shape;479;p39"/>
          <p:cNvGrpSpPr/>
          <p:nvPr/>
        </p:nvGrpSpPr>
        <p:grpSpPr>
          <a:xfrm>
            <a:off x="611560" y="1616026"/>
            <a:ext cx="8184308" cy="4385025"/>
            <a:chOff x="0" y="0"/>
            <a:chExt cx="8184308" cy="4385025"/>
          </a:xfrm>
        </p:grpSpPr>
        <p:sp>
          <p:nvSpPr>
            <p:cNvPr id="480" name="Google Shape;480;p39"/>
            <p:cNvSpPr/>
            <p:nvPr/>
          </p:nvSpPr>
          <p:spPr>
            <a:xfrm>
              <a:off x="0" y="0"/>
              <a:ext cx="8184300" cy="674700"/>
            </a:xfrm>
            <a:prstGeom prst="roundRect">
              <a:avLst>
                <a:gd name="adj" fmla="val 10000"/>
              </a:avLst>
            </a:prstGeom>
            <a:solidFill>
              <a:schemeClr val="lt1"/>
            </a:solid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txBox="1"/>
            <p:nvPr/>
          </p:nvSpPr>
          <p:spPr>
            <a:xfrm>
              <a:off x="1704308" y="0"/>
              <a:ext cx="6480000" cy="6747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lt-LT" sz="2000" dirty="0">
                  <a:solidFill>
                    <a:schemeClr val="dk1"/>
                  </a:solidFill>
                  <a:latin typeface="Times New Roman"/>
                  <a:ea typeface="Times New Roman"/>
                  <a:cs typeface="Times New Roman"/>
                  <a:sym typeface="Times New Roman"/>
                </a:rPr>
                <a:t>Suprato, kad atsakomybė tausoti gamtinius išteklius priklauso visiems: ir </a:t>
              </a:r>
              <a:r>
                <a:rPr lang="lt-LT" sz="2000" dirty="0" smtClean="0">
                  <a:solidFill>
                    <a:schemeClr val="dk1"/>
                  </a:solidFill>
                  <a:latin typeface="Times New Roman"/>
                  <a:ea typeface="Times New Roman"/>
                  <a:cs typeface="Times New Roman"/>
                  <a:sym typeface="Times New Roman"/>
                </a:rPr>
                <a:t>suaugusiems, ir </a:t>
              </a:r>
              <a:r>
                <a:rPr lang="lt-LT" sz="2000" dirty="0">
                  <a:solidFill>
                    <a:schemeClr val="dk1"/>
                  </a:solidFill>
                  <a:latin typeface="Times New Roman"/>
                  <a:ea typeface="Times New Roman"/>
                  <a:cs typeface="Times New Roman"/>
                  <a:sym typeface="Times New Roman"/>
                </a:rPr>
                <a:t>vaikams.</a:t>
              </a:r>
              <a:endParaRPr sz="2000" dirty="0">
                <a:solidFill>
                  <a:schemeClr val="dk1"/>
                </a:solidFill>
                <a:latin typeface="Times New Roman"/>
                <a:ea typeface="Times New Roman"/>
                <a:cs typeface="Times New Roman"/>
                <a:sym typeface="Times New Roman"/>
              </a:endParaRPr>
            </a:p>
          </p:txBody>
        </p:sp>
        <p:sp>
          <p:nvSpPr>
            <p:cNvPr id="482" name="Google Shape;482;p39"/>
            <p:cNvSpPr/>
            <p:nvPr/>
          </p:nvSpPr>
          <p:spPr>
            <a:xfrm>
              <a:off x="67461" y="67461"/>
              <a:ext cx="1636846" cy="539695"/>
            </a:xfrm>
            <a:prstGeom prst="roundRect">
              <a:avLst>
                <a:gd name="adj" fmla="val 10000"/>
              </a:avLst>
            </a:prstGeom>
            <a:blipFill rotWithShape="1">
              <a:blip r:embed="rId3">
                <a:alphaModFix/>
              </a:blip>
              <a:stretch>
                <a:fillRect t="-34999" b="-34999"/>
              </a:stretch>
            </a:blip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a:off x="0" y="742081"/>
              <a:ext cx="8184232" cy="674619"/>
            </a:xfrm>
            <a:prstGeom prst="roundRect">
              <a:avLst>
                <a:gd name="adj" fmla="val 10000"/>
              </a:avLst>
            </a:prstGeom>
            <a:solidFill>
              <a:schemeClr val="lt1"/>
            </a:solid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txBox="1"/>
            <p:nvPr/>
          </p:nvSpPr>
          <p:spPr>
            <a:xfrm>
              <a:off x="1704308" y="742081"/>
              <a:ext cx="6479923" cy="674619"/>
            </a:xfrm>
            <a:prstGeom prst="rect">
              <a:avLst/>
            </a:prstGeom>
            <a:noFill/>
            <a:ln>
              <a:noFill/>
            </a:ln>
          </p:spPr>
          <p:txBody>
            <a:bodyPr spcFirstLastPara="1" wrap="square" lIns="76200" tIns="76200" rIns="76200" bIns="76200" anchor="ctr" anchorCtr="0">
              <a:noAutofit/>
            </a:bodyPr>
            <a:lstStyle/>
            <a:p>
              <a:pPr marL="0" marR="0" lvl="0" indent="0" algn="just" rtl="0">
                <a:lnSpc>
                  <a:spcPct val="90000"/>
                </a:lnSpc>
                <a:spcBef>
                  <a:spcPts val="0"/>
                </a:spcBef>
                <a:spcAft>
                  <a:spcPts val="0"/>
                </a:spcAft>
                <a:buNone/>
              </a:pPr>
              <a:r>
                <a:rPr lang="lt-LT" sz="1900" dirty="0" smtClean="0">
                  <a:solidFill>
                    <a:schemeClr val="dk1"/>
                  </a:solidFill>
                  <a:latin typeface="Times New Roman"/>
                  <a:ea typeface="Times New Roman"/>
                  <a:cs typeface="Times New Roman"/>
                  <a:sym typeface="Times New Roman"/>
                </a:rPr>
                <a:t>Grūdinosi </a:t>
              </a:r>
              <a:r>
                <a:rPr lang="lt-LT" sz="1900" dirty="0">
                  <a:solidFill>
                    <a:schemeClr val="dk1"/>
                  </a:solidFill>
                  <a:latin typeface="Times New Roman"/>
                  <a:ea typeface="Times New Roman"/>
                  <a:cs typeface="Times New Roman"/>
                  <a:sym typeface="Times New Roman"/>
                </a:rPr>
                <a:t>vandeniu, stengėsi vartoti pakankamą vandens kiekį dienos </a:t>
              </a:r>
              <a:r>
                <a:rPr lang="lt-LT" sz="1900" dirty="0" smtClean="0">
                  <a:solidFill>
                    <a:schemeClr val="dk1"/>
                  </a:solidFill>
                  <a:latin typeface="Times New Roman"/>
                  <a:ea typeface="Times New Roman"/>
                  <a:cs typeface="Times New Roman"/>
                  <a:sym typeface="Times New Roman"/>
                </a:rPr>
                <a:t>bėgyje (</a:t>
              </a:r>
              <a:r>
                <a:rPr lang="lt-LT" sz="1900" dirty="0">
                  <a:solidFill>
                    <a:schemeClr val="dk1"/>
                  </a:solidFill>
                  <a:latin typeface="Times New Roman"/>
                  <a:ea typeface="Times New Roman"/>
                  <a:cs typeface="Times New Roman"/>
                  <a:sym typeface="Times New Roman"/>
                </a:rPr>
                <a:t>akcentuojant jo kiekį įvairiomis sąlygomis).</a:t>
              </a:r>
              <a:endParaRPr sz="1900" dirty="0">
                <a:solidFill>
                  <a:schemeClr val="dk1"/>
                </a:solidFill>
                <a:latin typeface="Times New Roman"/>
                <a:ea typeface="Times New Roman"/>
                <a:cs typeface="Times New Roman"/>
                <a:sym typeface="Times New Roman"/>
              </a:endParaRPr>
            </a:p>
          </p:txBody>
        </p:sp>
        <p:sp>
          <p:nvSpPr>
            <p:cNvPr id="485" name="Google Shape;485;p39"/>
            <p:cNvSpPr/>
            <p:nvPr/>
          </p:nvSpPr>
          <p:spPr>
            <a:xfrm>
              <a:off x="67461" y="809543"/>
              <a:ext cx="1636846" cy="539695"/>
            </a:xfrm>
            <a:prstGeom prst="roundRect">
              <a:avLst>
                <a:gd name="adj" fmla="val 10000"/>
              </a:avLst>
            </a:prstGeom>
            <a:blipFill rotWithShape="1">
              <a:blip r:embed="rId4">
                <a:alphaModFix/>
              </a:blip>
              <a:stretch>
                <a:fillRect t="-63999" b="-63999"/>
              </a:stretch>
            </a:blip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a:off x="0" y="1484162"/>
              <a:ext cx="8184232" cy="674619"/>
            </a:xfrm>
            <a:prstGeom prst="roundRect">
              <a:avLst>
                <a:gd name="adj" fmla="val 10000"/>
              </a:avLst>
            </a:prstGeom>
            <a:solidFill>
              <a:schemeClr val="lt1"/>
            </a:solid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txBox="1"/>
            <p:nvPr/>
          </p:nvSpPr>
          <p:spPr>
            <a:xfrm>
              <a:off x="1704308" y="1484162"/>
              <a:ext cx="6480000" cy="6747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lt-LT" sz="2000" dirty="0">
                  <a:solidFill>
                    <a:schemeClr val="dk1"/>
                  </a:solidFill>
                  <a:latin typeface="Times New Roman"/>
                  <a:ea typeface="Times New Roman"/>
                  <a:cs typeface="Times New Roman"/>
                  <a:sym typeface="Times New Roman"/>
                </a:rPr>
                <a:t>Atrado, kad vanduo yra visada </a:t>
              </a:r>
              <a:r>
                <a:rPr lang="lt-LT" sz="2000" dirty="0" smtClean="0">
                  <a:solidFill>
                    <a:schemeClr val="dk1"/>
                  </a:solidFill>
                  <a:latin typeface="Times New Roman"/>
                  <a:ea typeface="Times New Roman"/>
                  <a:cs typeface="Times New Roman"/>
                  <a:sym typeface="Times New Roman"/>
                </a:rPr>
                <a:t>pasiekiamas, </a:t>
              </a:r>
              <a:r>
                <a:rPr lang="lt-LT" sz="2000" dirty="0">
                  <a:solidFill>
                    <a:schemeClr val="dk1"/>
                  </a:solidFill>
                  <a:latin typeface="Times New Roman"/>
                  <a:ea typeface="Times New Roman"/>
                  <a:cs typeface="Times New Roman"/>
                  <a:sym typeface="Times New Roman"/>
                </a:rPr>
                <a:t>smagi žaidimo priemonė (išbandydami įvairius žaidimo būdus su vandeniu)</a:t>
              </a:r>
              <a:r>
                <a:rPr lang="lt-LT" sz="2400" dirty="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p:txBody>
        </p:sp>
        <p:sp>
          <p:nvSpPr>
            <p:cNvPr id="488" name="Google Shape;488;p39"/>
            <p:cNvSpPr/>
            <p:nvPr/>
          </p:nvSpPr>
          <p:spPr>
            <a:xfrm>
              <a:off x="67461" y="1551624"/>
              <a:ext cx="1636846" cy="539695"/>
            </a:xfrm>
            <a:prstGeom prst="roundRect">
              <a:avLst>
                <a:gd name="adj" fmla="val 10000"/>
              </a:avLst>
            </a:prstGeom>
            <a:blipFill rotWithShape="1">
              <a:blip r:embed="rId5">
                <a:alphaModFix/>
              </a:blip>
              <a:stretch>
                <a:fillRect t="-34999" b="-34999"/>
              </a:stretch>
            </a:blip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9"/>
            <p:cNvSpPr/>
            <p:nvPr/>
          </p:nvSpPr>
          <p:spPr>
            <a:xfrm>
              <a:off x="0" y="2226244"/>
              <a:ext cx="8184232" cy="674619"/>
            </a:xfrm>
            <a:prstGeom prst="roundRect">
              <a:avLst>
                <a:gd name="adj" fmla="val 10000"/>
              </a:avLst>
            </a:prstGeom>
            <a:solidFill>
              <a:schemeClr val="lt1"/>
            </a:solid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9"/>
            <p:cNvSpPr txBox="1"/>
            <p:nvPr/>
          </p:nvSpPr>
          <p:spPr>
            <a:xfrm>
              <a:off x="1704308" y="2226244"/>
              <a:ext cx="6479923" cy="674619"/>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lt-LT" sz="2000" dirty="0">
                  <a:solidFill>
                    <a:schemeClr val="dk1"/>
                  </a:solidFill>
                  <a:latin typeface="Times New Roman"/>
                  <a:ea typeface="Times New Roman"/>
                  <a:cs typeface="Times New Roman"/>
                  <a:sym typeface="Times New Roman"/>
                </a:rPr>
                <a:t>Užtvirtino asmens higienos įgūdžių žinias.</a:t>
              </a:r>
              <a:endParaRPr sz="2000" dirty="0">
                <a:solidFill>
                  <a:schemeClr val="dk1"/>
                </a:solidFill>
                <a:latin typeface="Times New Roman"/>
                <a:ea typeface="Times New Roman"/>
                <a:cs typeface="Times New Roman"/>
                <a:sym typeface="Times New Roman"/>
              </a:endParaRPr>
            </a:p>
          </p:txBody>
        </p:sp>
        <p:sp>
          <p:nvSpPr>
            <p:cNvPr id="491" name="Google Shape;491;p39"/>
            <p:cNvSpPr/>
            <p:nvPr/>
          </p:nvSpPr>
          <p:spPr>
            <a:xfrm>
              <a:off x="67461" y="2293705"/>
              <a:ext cx="1636846" cy="539695"/>
            </a:xfrm>
            <a:prstGeom prst="roundRect">
              <a:avLst>
                <a:gd name="adj" fmla="val 10000"/>
              </a:avLst>
            </a:prstGeom>
            <a:blipFill rotWithShape="1">
              <a:blip r:embed="rId6">
                <a:alphaModFix/>
              </a:blip>
              <a:stretch>
                <a:fillRect t="-151987" b="-151987"/>
              </a:stretch>
            </a:blip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9"/>
            <p:cNvSpPr/>
            <p:nvPr/>
          </p:nvSpPr>
          <p:spPr>
            <a:xfrm>
              <a:off x="0" y="2968325"/>
              <a:ext cx="8184232" cy="674619"/>
            </a:xfrm>
            <a:prstGeom prst="roundRect">
              <a:avLst>
                <a:gd name="adj" fmla="val 10000"/>
              </a:avLst>
            </a:prstGeom>
            <a:solidFill>
              <a:schemeClr val="lt1"/>
            </a:solid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9"/>
            <p:cNvSpPr txBox="1"/>
            <p:nvPr/>
          </p:nvSpPr>
          <p:spPr>
            <a:xfrm>
              <a:off x="1704308" y="2968325"/>
              <a:ext cx="6479923" cy="67461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lt-LT" sz="1800" dirty="0">
                  <a:solidFill>
                    <a:schemeClr val="dk1"/>
                  </a:solidFill>
                  <a:latin typeface="Times New Roman"/>
                  <a:ea typeface="Times New Roman"/>
                  <a:cs typeface="Times New Roman"/>
                  <a:sym typeface="Times New Roman"/>
                </a:rPr>
                <a:t>Atrado atsipalaidavimo </a:t>
              </a:r>
              <a:r>
                <a:rPr lang="lt-LT" sz="1800" dirty="0" smtClean="0">
                  <a:solidFill>
                    <a:schemeClr val="dk1"/>
                  </a:solidFill>
                  <a:latin typeface="Times New Roman"/>
                  <a:ea typeface="Times New Roman"/>
                  <a:cs typeface="Times New Roman"/>
                  <a:sym typeface="Times New Roman"/>
                </a:rPr>
                <a:t>būdų, </a:t>
              </a:r>
              <a:r>
                <a:rPr lang="lt-LT" sz="1800" dirty="0">
                  <a:solidFill>
                    <a:schemeClr val="dk1"/>
                  </a:solidFill>
                  <a:latin typeface="Times New Roman"/>
                  <a:ea typeface="Times New Roman"/>
                  <a:cs typeface="Times New Roman"/>
                  <a:sym typeface="Times New Roman"/>
                </a:rPr>
                <a:t>klausant vandens muzikos, jūros bangų sukeliamo garso, lietaus garsų įrašų, stebint „lavos lempą“.</a:t>
              </a:r>
              <a:endParaRPr sz="1800" dirty="0">
                <a:solidFill>
                  <a:schemeClr val="dk1"/>
                </a:solidFill>
                <a:latin typeface="Times New Roman"/>
                <a:ea typeface="Times New Roman"/>
                <a:cs typeface="Times New Roman"/>
                <a:sym typeface="Times New Roman"/>
              </a:endParaRPr>
            </a:p>
          </p:txBody>
        </p:sp>
        <p:sp>
          <p:nvSpPr>
            <p:cNvPr id="494" name="Google Shape;494;p39"/>
            <p:cNvSpPr/>
            <p:nvPr/>
          </p:nvSpPr>
          <p:spPr>
            <a:xfrm>
              <a:off x="67461" y="3035787"/>
              <a:ext cx="1636846" cy="539695"/>
            </a:xfrm>
            <a:prstGeom prst="roundRect">
              <a:avLst>
                <a:gd name="adj" fmla="val 10000"/>
              </a:avLst>
            </a:prstGeom>
            <a:blipFill rotWithShape="1">
              <a:blip r:embed="rId7">
                <a:alphaModFix/>
              </a:blip>
              <a:stretch>
                <a:fillRect t="-151987" b="-151987"/>
              </a:stretch>
            </a:blip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9"/>
            <p:cNvSpPr/>
            <p:nvPr/>
          </p:nvSpPr>
          <p:spPr>
            <a:xfrm>
              <a:off x="0" y="3710406"/>
              <a:ext cx="8184232" cy="674619"/>
            </a:xfrm>
            <a:prstGeom prst="roundRect">
              <a:avLst>
                <a:gd name="adj" fmla="val 10000"/>
              </a:avLst>
            </a:prstGeom>
            <a:solidFill>
              <a:schemeClr val="lt1"/>
            </a:solid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9"/>
            <p:cNvSpPr txBox="1"/>
            <p:nvPr/>
          </p:nvSpPr>
          <p:spPr>
            <a:xfrm>
              <a:off x="1704308" y="3710406"/>
              <a:ext cx="6479923" cy="674619"/>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lt-LT" sz="2000" dirty="0">
                  <a:solidFill>
                    <a:schemeClr val="dk1"/>
                  </a:solidFill>
                  <a:latin typeface="Times New Roman"/>
                  <a:ea typeface="Times New Roman"/>
                  <a:cs typeface="Times New Roman"/>
                  <a:sym typeface="Times New Roman"/>
                </a:rPr>
                <a:t>Smagiai leido laiką, </a:t>
              </a:r>
              <a:r>
                <a:rPr lang="lt-LT" sz="2000" dirty="0" smtClean="0">
                  <a:solidFill>
                    <a:schemeClr val="dk1"/>
                  </a:solidFill>
                  <a:latin typeface="Times New Roman"/>
                  <a:ea typeface="Times New Roman"/>
                  <a:cs typeface="Times New Roman"/>
                  <a:sym typeface="Times New Roman"/>
                </a:rPr>
                <a:t>žaisdami </a:t>
              </a:r>
              <a:r>
                <a:rPr lang="lt-LT" sz="2000" dirty="0">
                  <a:solidFill>
                    <a:schemeClr val="dk1"/>
                  </a:solidFill>
                  <a:latin typeface="Times New Roman"/>
                  <a:ea typeface="Times New Roman"/>
                  <a:cs typeface="Times New Roman"/>
                  <a:sym typeface="Times New Roman"/>
                </a:rPr>
                <a:t>vaizduotę lavinančius ir veiklas praturtinančius žaidimus su vandeniu</a:t>
              </a:r>
              <a:r>
                <a:rPr lang="lt-LT" sz="2400" dirty="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p:txBody>
        </p:sp>
        <p:sp>
          <p:nvSpPr>
            <p:cNvPr id="497" name="Google Shape;497;p39"/>
            <p:cNvSpPr/>
            <p:nvPr/>
          </p:nvSpPr>
          <p:spPr>
            <a:xfrm>
              <a:off x="67461" y="3777868"/>
              <a:ext cx="1636846" cy="539695"/>
            </a:xfrm>
            <a:prstGeom prst="roundRect">
              <a:avLst>
                <a:gd name="adj" fmla="val 10000"/>
              </a:avLst>
            </a:prstGeom>
            <a:blipFill rotWithShape="1">
              <a:blip r:embed="rId8">
                <a:alphaModFix/>
              </a:blip>
              <a:stretch>
                <a:fillRect t="-222985" b="-222985"/>
              </a:stretch>
            </a:blipFill>
            <a:ln w="15875" cap="flat" cmpd="sng">
              <a:solidFill>
                <a:srgbClr val="9A2C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39"/>
          <p:cNvSpPr txBox="1"/>
          <p:nvPr/>
        </p:nvSpPr>
        <p:spPr>
          <a:xfrm>
            <a:off x="855767" y="716832"/>
            <a:ext cx="5140587"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dirty="0">
                <a:solidFill>
                  <a:schemeClr val="accent1"/>
                </a:solidFill>
                <a:latin typeface="Times New Roman"/>
                <a:ea typeface="Times New Roman"/>
                <a:cs typeface="Times New Roman"/>
                <a:sym typeface="Times New Roman"/>
              </a:rPr>
              <a:t>PROJEKTO REZULTATAI</a:t>
            </a:r>
            <a:endParaRPr sz="2800" dirty="0">
              <a:solidFill>
                <a:schemeClr val="accent1"/>
              </a:solidFill>
              <a:latin typeface="Times New Roman"/>
              <a:ea typeface="Times New Roman"/>
              <a:cs typeface="Times New Roman"/>
              <a:sym typeface="Times New Roman"/>
            </a:endParaRPr>
          </a:p>
        </p:txBody>
      </p:sp>
      <p:cxnSp>
        <p:nvCxnSpPr>
          <p:cNvPr id="499" name="Google Shape;499;p39"/>
          <p:cNvCxnSpPr/>
          <p:nvPr/>
        </p:nvCxnSpPr>
        <p:spPr>
          <a:xfrm>
            <a:off x="855768" y="1215916"/>
            <a:ext cx="4076272" cy="0"/>
          </a:xfrm>
          <a:prstGeom prst="straightConnector1">
            <a:avLst/>
          </a:prstGeom>
          <a:noFill/>
          <a:ln w="15875" cap="flat" cmpd="sng">
            <a:solidFill>
              <a:schemeClr val="accent1"/>
            </a:solidFill>
            <a:prstDash val="solid"/>
            <a:round/>
            <a:headEnd type="none" w="sm" len="sm"/>
            <a:tailEnd type="none" w="sm" len="sm"/>
          </a:ln>
        </p:spPr>
      </p:cxnSp>
      <p:sp>
        <p:nvSpPr>
          <p:cNvPr id="500" name="Google Shape;500;p39"/>
          <p:cNvSpPr txBox="1"/>
          <p:nvPr/>
        </p:nvSpPr>
        <p:spPr>
          <a:xfrm>
            <a:off x="781644" y="1215916"/>
            <a:ext cx="215956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2000" dirty="0">
                <a:solidFill>
                  <a:schemeClr val="dk1"/>
                </a:solidFill>
                <a:latin typeface="Times New Roman"/>
                <a:ea typeface="Times New Roman"/>
                <a:cs typeface="Times New Roman"/>
                <a:sym typeface="Times New Roman"/>
              </a:rPr>
              <a:t>Per žaidimą vaikai:</a:t>
            </a: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4"/>
        <p:cNvGrpSpPr/>
        <p:nvPr/>
      </p:nvGrpSpPr>
      <p:grpSpPr>
        <a:xfrm>
          <a:off x="0" y="0"/>
          <a:ext cx="0" cy="0"/>
          <a:chOff x="0" y="0"/>
          <a:chExt cx="0" cy="0"/>
        </a:xfrm>
      </p:grpSpPr>
      <p:sp>
        <p:nvSpPr>
          <p:cNvPr id="505" name="Google Shape;505;p40"/>
          <p:cNvSpPr txBox="1"/>
          <p:nvPr/>
        </p:nvSpPr>
        <p:spPr>
          <a:xfrm>
            <a:off x="899592" y="2276872"/>
            <a:ext cx="709040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6000">
                <a:solidFill>
                  <a:schemeClr val="accent1"/>
                </a:solidFill>
                <a:latin typeface="Comic Sans MS"/>
                <a:ea typeface="Comic Sans MS"/>
                <a:cs typeface="Comic Sans MS"/>
                <a:sym typeface="Comic Sans MS"/>
              </a:rPr>
              <a:t>AČIŪ UŽ DĖMESĮ!</a:t>
            </a:r>
            <a:endParaRPr sz="6000">
              <a:solidFill>
                <a:schemeClr val="accent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1115616" y="137214"/>
            <a:ext cx="7773338" cy="1596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Times New Roman"/>
              <a:buNone/>
            </a:pPr>
            <a:r>
              <a:rPr lang="lt-LT" sz="2800" b="1">
                <a:solidFill>
                  <a:schemeClr val="accent1"/>
                </a:solidFill>
                <a:latin typeface="Times New Roman"/>
                <a:ea typeface="Times New Roman"/>
                <a:cs typeface="Times New Roman"/>
                <a:sym typeface="Times New Roman"/>
              </a:rPr>
              <a:t>TEMOS AKTUALUMAS</a:t>
            </a:r>
            <a:endParaRPr sz="2800" b="1">
              <a:solidFill>
                <a:schemeClr val="accent1"/>
              </a:solidFill>
              <a:latin typeface="Times New Roman"/>
              <a:ea typeface="Times New Roman"/>
              <a:cs typeface="Times New Roman"/>
              <a:sym typeface="Times New Roman"/>
            </a:endParaRPr>
          </a:p>
        </p:txBody>
      </p:sp>
      <p:sp>
        <p:nvSpPr>
          <p:cNvPr id="174" name="Google Shape;174;p21"/>
          <p:cNvSpPr txBox="1"/>
          <p:nvPr/>
        </p:nvSpPr>
        <p:spPr>
          <a:xfrm>
            <a:off x="683568" y="1733391"/>
            <a:ext cx="4679364" cy="20928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a:solidFill>
                  <a:schemeClr val="dk1"/>
                </a:solidFill>
                <a:latin typeface="Times New Roman"/>
                <a:ea typeface="Times New Roman"/>
                <a:cs typeface="Times New Roman"/>
                <a:sym typeface="Times New Roman"/>
              </a:rPr>
              <a:t>Net apie 70% mūsų planetos žemės dengia vanduo.</a:t>
            </a:r>
            <a:endParaRPr/>
          </a:p>
          <a:p>
            <a:pPr marL="0" marR="0" lvl="0" indent="0" algn="just" rtl="0">
              <a:spcBef>
                <a:spcPts val="0"/>
              </a:spcBef>
              <a:spcAft>
                <a:spcPts val="0"/>
              </a:spcAft>
              <a:buNone/>
            </a:pPr>
            <a:r>
              <a:rPr lang="lt-LT" sz="2800">
                <a:solidFill>
                  <a:schemeClr val="dk1"/>
                </a:solidFill>
                <a:latin typeface="Times New Roman"/>
                <a:ea typeface="Times New Roman"/>
                <a:cs typeface="Times New Roman"/>
                <a:sym typeface="Times New Roman"/>
              </a:rPr>
              <a:t>Vanduo yra svarbus ir nepakeičiamas gamtos turtas.</a:t>
            </a:r>
            <a:endParaRPr sz="28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175" name="Google Shape;175;p21"/>
          <p:cNvPicPr preferRelativeResize="0"/>
          <p:nvPr/>
        </p:nvPicPr>
        <p:blipFill rotWithShape="1">
          <a:blip r:embed="rId3">
            <a:alphaModFix/>
          </a:blip>
          <a:srcRect/>
          <a:stretch/>
        </p:blipFill>
        <p:spPr>
          <a:xfrm>
            <a:off x="5578956" y="1124744"/>
            <a:ext cx="3140968" cy="3140968"/>
          </a:xfrm>
          <a:prstGeom prst="rect">
            <a:avLst/>
          </a:prstGeom>
          <a:noFill/>
          <a:ln>
            <a:noFill/>
          </a:ln>
        </p:spPr>
      </p:pic>
      <p:pic>
        <p:nvPicPr>
          <p:cNvPr id="176" name="Google Shape;176;p21"/>
          <p:cNvPicPr preferRelativeResize="0"/>
          <p:nvPr/>
        </p:nvPicPr>
        <p:blipFill rotWithShape="1">
          <a:blip r:embed="rId4">
            <a:alphaModFix/>
          </a:blip>
          <a:srcRect/>
          <a:stretch/>
        </p:blipFill>
        <p:spPr>
          <a:xfrm>
            <a:off x="466732" y="3176972"/>
            <a:ext cx="2808312" cy="2808312"/>
          </a:xfrm>
          <a:prstGeom prst="rect">
            <a:avLst/>
          </a:prstGeom>
          <a:noFill/>
          <a:ln>
            <a:noFill/>
          </a:ln>
        </p:spPr>
      </p:pic>
      <p:sp>
        <p:nvSpPr>
          <p:cNvPr id="177" name="Google Shape;177;p21"/>
          <p:cNvSpPr txBox="1"/>
          <p:nvPr/>
        </p:nvSpPr>
        <p:spPr>
          <a:xfrm>
            <a:off x="2373925" y="4923700"/>
            <a:ext cx="6052200" cy="646500"/>
          </a:xfrm>
          <a:prstGeom prst="rect">
            <a:avLst/>
          </a:prstGeom>
          <a:solidFill>
            <a:srgbClr val="C9DAF8"/>
          </a:solidFill>
          <a:ln w="28575" cap="flat" cmpd="sng">
            <a:solidFill>
              <a:srgbClr val="6D9EEB"/>
            </a:solidFill>
            <a:prstDash val="solid"/>
            <a:round/>
            <a:headEnd type="none" w="sm" len="sm"/>
            <a:tailEnd type="none" w="sm" len="sm"/>
          </a:ln>
          <a:effectLst>
            <a:outerShdw blurRad="225425" dist="50800" dir="5220000" algn="ctr">
              <a:srgbClr val="000000">
                <a:alpha val="3294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Vanduo yra gyvybės šaltinis. Jis yra bekvapis ir beskonis skystis.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1115616" y="137214"/>
            <a:ext cx="7773338" cy="159617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800"/>
              <a:buFont typeface="Times New Roman"/>
              <a:buNone/>
            </a:pPr>
            <a:r>
              <a:rPr lang="lt-LT" sz="2800" b="1">
                <a:solidFill>
                  <a:schemeClr val="accent1"/>
                </a:solidFill>
                <a:latin typeface="Times New Roman"/>
                <a:ea typeface="Times New Roman"/>
                <a:cs typeface="Times New Roman"/>
                <a:sym typeface="Times New Roman"/>
              </a:rPr>
              <a:t>„VANDENS STEBUKLAS“</a:t>
            </a:r>
            <a:endParaRPr sz="2800" b="1">
              <a:solidFill>
                <a:schemeClr val="accent1"/>
              </a:solidFill>
              <a:latin typeface="Times New Roman"/>
              <a:ea typeface="Times New Roman"/>
              <a:cs typeface="Times New Roman"/>
              <a:sym typeface="Times New Roman"/>
            </a:endParaRPr>
          </a:p>
        </p:txBody>
      </p:sp>
      <p:sp>
        <p:nvSpPr>
          <p:cNvPr id="183" name="Google Shape;183;p22"/>
          <p:cNvSpPr txBox="1"/>
          <p:nvPr/>
        </p:nvSpPr>
        <p:spPr>
          <a:xfrm>
            <a:off x="755576" y="1484784"/>
            <a:ext cx="1787340" cy="8002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a:solidFill>
                  <a:schemeClr val="dk1"/>
                </a:solidFill>
                <a:latin typeface="Times New Roman"/>
                <a:ea typeface="Times New Roman"/>
                <a:cs typeface="Times New Roman"/>
                <a:sym typeface="Times New Roman"/>
              </a:rPr>
              <a:t>TIKSLAS</a:t>
            </a:r>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grpSp>
        <p:nvGrpSpPr>
          <p:cNvPr id="184" name="Google Shape;184;p22"/>
          <p:cNvGrpSpPr/>
          <p:nvPr/>
        </p:nvGrpSpPr>
        <p:grpSpPr>
          <a:xfrm>
            <a:off x="539552" y="2063523"/>
            <a:ext cx="8184232" cy="3513210"/>
            <a:chOff x="0" y="178630"/>
            <a:chExt cx="8184232" cy="3513210"/>
          </a:xfrm>
        </p:grpSpPr>
        <p:sp>
          <p:nvSpPr>
            <p:cNvPr id="185" name="Google Shape;185;p22"/>
            <p:cNvSpPr/>
            <p:nvPr/>
          </p:nvSpPr>
          <p:spPr>
            <a:xfrm>
              <a:off x="0" y="1756200"/>
              <a:ext cx="8184232" cy="1935640"/>
            </a:xfrm>
            <a:prstGeom prst="rect">
              <a:avLst/>
            </a:prstGeom>
            <a:solidFill>
              <a:schemeClr val="lt1">
                <a:alpha val="89803"/>
              </a:scheme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2"/>
            <p:cNvSpPr/>
            <p:nvPr/>
          </p:nvSpPr>
          <p:spPr>
            <a:xfrm>
              <a:off x="288031" y="178630"/>
              <a:ext cx="5728962" cy="1918800"/>
            </a:xfrm>
            <a:prstGeom prst="roundRect">
              <a:avLst>
                <a:gd name="adj" fmla="val 16667"/>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txBox="1"/>
            <p:nvPr/>
          </p:nvSpPr>
          <p:spPr>
            <a:xfrm>
              <a:off x="381699" y="272298"/>
              <a:ext cx="5541626" cy="1731464"/>
            </a:xfrm>
            <a:prstGeom prst="rect">
              <a:avLst/>
            </a:prstGeom>
            <a:noFill/>
            <a:ln>
              <a:noFill/>
            </a:ln>
          </p:spPr>
          <p:txBody>
            <a:bodyPr spcFirstLastPara="1" wrap="square" lIns="216525" tIns="0" rIns="216525" bIns="0" anchor="ctr" anchorCtr="0">
              <a:noAutofit/>
            </a:bodyPr>
            <a:lstStyle/>
            <a:p>
              <a:pPr marL="0" marR="0" lvl="0" indent="0" algn="l" rtl="0">
                <a:lnSpc>
                  <a:spcPct val="90000"/>
                </a:lnSpc>
                <a:spcBef>
                  <a:spcPts val="0"/>
                </a:spcBef>
                <a:spcAft>
                  <a:spcPts val="0"/>
                </a:spcAft>
                <a:buNone/>
              </a:pPr>
              <a:r>
                <a:rPr lang="lt-LT" sz="2800">
                  <a:solidFill>
                    <a:schemeClr val="lt1"/>
                  </a:solidFill>
                  <a:latin typeface="Times New Roman"/>
                  <a:ea typeface="Times New Roman"/>
                  <a:cs typeface="Times New Roman"/>
                  <a:sym typeface="Times New Roman"/>
                </a:rPr>
                <a:t>Padėti vaikams pajausti vandens svarbą žmogui.</a:t>
              </a:r>
              <a:endParaRPr sz="2800">
                <a:solidFill>
                  <a:schemeClr val="lt1"/>
                </a:solidFill>
                <a:latin typeface="Times New Roman"/>
                <a:ea typeface="Times New Roman"/>
                <a:cs typeface="Times New Roman"/>
                <a:sym typeface="Times New Roman"/>
              </a:endParaRPr>
            </a:p>
          </p:txBody>
        </p:sp>
      </p:grpSp>
      <p:sp>
        <p:nvSpPr>
          <p:cNvPr id="188" name="Google Shape;188;p22"/>
          <p:cNvSpPr txBox="1"/>
          <p:nvPr/>
        </p:nvSpPr>
        <p:spPr>
          <a:xfrm>
            <a:off x="763487" y="4077072"/>
            <a:ext cx="7704900" cy="1200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1800">
                <a:solidFill>
                  <a:schemeClr val="accent4"/>
                </a:solidFill>
                <a:latin typeface="Times New Roman"/>
                <a:ea typeface="Times New Roman"/>
                <a:cs typeface="Times New Roman"/>
                <a:sym typeface="Times New Roman"/>
              </a:rPr>
              <a:t>Renkamės ugdymą per žaidimą. Tokios veiklos metu natūraliai atsiskleidžia vaikų asmenybė, charakterio savybės. Vaikai patenkina savo smalsumą, natūraliai išgyvena visą jausmų spektrą, klysta ir mokosi iš savo klaidų, mokosi spręsti problemas.</a:t>
            </a:r>
            <a:endParaRPr sz="1800">
              <a:solidFill>
                <a:schemeClr val="accent4"/>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23"/>
          <p:cNvGrpSpPr/>
          <p:nvPr/>
        </p:nvGrpSpPr>
        <p:grpSpPr>
          <a:xfrm>
            <a:off x="467544" y="1423470"/>
            <a:ext cx="8328248" cy="4572466"/>
            <a:chOff x="0" y="10694"/>
            <a:chExt cx="8328248" cy="4572466"/>
          </a:xfrm>
        </p:grpSpPr>
        <p:sp>
          <p:nvSpPr>
            <p:cNvPr id="194" name="Google Shape;194;p23"/>
            <p:cNvSpPr/>
            <p:nvPr/>
          </p:nvSpPr>
          <p:spPr>
            <a:xfrm>
              <a:off x="0" y="227586"/>
              <a:ext cx="8328248" cy="378000"/>
            </a:xfrm>
            <a:prstGeom prst="rect">
              <a:avLst/>
            </a:prstGeom>
            <a:solidFill>
              <a:schemeClr val="lt1">
                <a:alpha val="89803"/>
              </a:scheme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a:off x="398527" y="10694"/>
              <a:ext cx="7929720" cy="442800"/>
            </a:xfrm>
            <a:prstGeom prst="roundRect">
              <a:avLst>
                <a:gd name="adj" fmla="val 16667"/>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txBox="1"/>
            <p:nvPr/>
          </p:nvSpPr>
          <p:spPr>
            <a:xfrm>
              <a:off x="420143" y="32310"/>
              <a:ext cx="7886488" cy="399568"/>
            </a:xfrm>
            <a:prstGeom prst="rect">
              <a:avLst/>
            </a:prstGeom>
            <a:noFill/>
            <a:ln>
              <a:noFill/>
            </a:ln>
          </p:spPr>
          <p:txBody>
            <a:bodyPr spcFirstLastPara="1" wrap="square" lIns="220350" tIns="0" rIns="220350" bIns="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Ugdyti vaikų atsakomybės jausmą: tausoti gamtinius išteklius.</a:t>
              </a:r>
              <a:endParaRPr sz="2000">
                <a:solidFill>
                  <a:schemeClr val="lt1"/>
                </a:solidFill>
                <a:latin typeface="Times New Roman"/>
                <a:ea typeface="Times New Roman"/>
                <a:cs typeface="Times New Roman"/>
                <a:sym typeface="Times New Roman"/>
              </a:endParaRPr>
            </a:p>
          </p:txBody>
        </p:sp>
        <p:sp>
          <p:nvSpPr>
            <p:cNvPr id="197" name="Google Shape;197;p23"/>
            <p:cNvSpPr/>
            <p:nvPr/>
          </p:nvSpPr>
          <p:spPr>
            <a:xfrm>
              <a:off x="0" y="907986"/>
              <a:ext cx="8328248" cy="378000"/>
            </a:xfrm>
            <a:prstGeom prst="rect">
              <a:avLst/>
            </a:prstGeom>
            <a:solidFill>
              <a:schemeClr val="lt1">
                <a:alpha val="89803"/>
              </a:scheme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396486" y="686586"/>
              <a:ext cx="7929720" cy="442800"/>
            </a:xfrm>
            <a:prstGeom prst="roundRect">
              <a:avLst>
                <a:gd name="adj" fmla="val 16667"/>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txBox="1"/>
            <p:nvPr/>
          </p:nvSpPr>
          <p:spPr>
            <a:xfrm>
              <a:off x="418102" y="708202"/>
              <a:ext cx="7886488" cy="399568"/>
            </a:xfrm>
            <a:prstGeom prst="rect">
              <a:avLst/>
            </a:prstGeom>
            <a:noFill/>
            <a:ln>
              <a:noFill/>
            </a:ln>
          </p:spPr>
          <p:txBody>
            <a:bodyPr spcFirstLastPara="1" wrap="square" lIns="220350" tIns="0" rIns="220350" bIns="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Prisiminti įvairias vandens formas ir jų pritaikymą žmogaus gyvenime.</a:t>
              </a:r>
              <a:endParaRPr sz="2000">
                <a:solidFill>
                  <a:schemeClr val="lt1"/>
                </a:solidFill>
                <a:latin typeface="Times New Roman"/>
                <a:ea typeface="Times New Roman"/>
                <a:cs typeface="Times New Roman"/>
                <a:sym typeface="Times New Roman"/>
              </a:endParaRPr>
            </a:p>
          </p:txBody>
        </p:sp>
        <p:sp>
          <p:nvSpPr>
            <p:cNvPr id="200" name="Google Shape;200;p23"/>
            <p:cNvSpPr/>
            <p:nvPr/>
          </p:nvSpPr>
          <p:spPr>
            <a:xfrm>
              <a:off x="0" y="1588386"/>
              <a:ext cx="8328248" cy="378000"/>
            </a:xfrm>
            <a:prstGeom prst="rect">
              <a:avLst/>
            </a:prstGeom>
            <a:solidFill>
              <a:schemeClr val="lt1">
                <a:alpha val="89803"/>
              </a:scheme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396486" y="1366986"/>
              <a:ext cx="7929720" cy="442800"/>
            </a:xfrm>
            <a:prstGeom prst="roundRect">
              <a:avLst>
                <a:gd name="adj" fmla="val 16667"/>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txBox="1"/>
            <p:nvPr/>
          </p:nvSpPr>
          <p:spPr>
            <a:xfrm>
              <a:off x="418102" y="1388602"/>
              <a:ext cx="7886488" cy="399568"/>
            </a:xfrm>
            <a:prstGeom prst="rect">
              <a:avLst/>
            </a:prstGeom>
            <a:noFill/>
            <a:ln>
              <a:noFill/>
            </a:ln>
          </p:spPr>
          <p:txBody>
            <a:bodyPr spcFirstLastPara="1" wrap="square" lIns="220350" tIns="0" rIns="220350" bIns="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Išbandyti naujus žaidimo būdus su vandeniu</a:t>
              </a:r>
              <a:r>
                <a:rPr lang="lt-LT" sz="2400">
                  <a:solidFill>
                    <a:schemeClr val="lt1"/>
                  </a:solidFill>
                  <a:latin typeface="Times New Roman"/>
                  <a:ea typeface="Times New Roman"/>
                  <a:cs typeface="Times New Roman"/>
                  <a:sym typeface="Times New Roman"/>
                </a:rPr>
                <a:t>.</a:t>
              </a:r>
              <a:endParaRPr sz="2400">
                <a:solidFill>
                  <a:schemeClr val="lt1"/>
                </a:solidFill>
                <a:latin typeface="Times New Roman"/>
                <a:ea typeface="Times New Roman"/>
                <a:cs typeface="Times New Roman"/>
                <a:sym typeface="Times New Roman"/>
              </a:endParaRPr>
            </a:p>
          </p:txBody>
        </p:sp>
        <p:sp>
          <p:nvSpPr>
            <p:cNvPr id="203" name="Google Shape;203;p23"/>
            <p:cNvSpPr/>
            <p:nvPr/>
          </p:nvSpPr>
          <p:spPr>
            <a:xfrm>
              <a:off x="0" y="2268786"/>
              <a:ext cx="8328248" cy="378000"/>
            </a:xfrm>
            <a:prstGeom prst="rect">
              <a:avLst/>
            </a:prstGeom>
            <a:solidFill>
              <a:schemeClr val="lt1">
                <a:alpha val="89803"/>
              </a:scheme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396486" y="2047386"/>
              <a:ext cx="7929720" cy="442800"/>
            </a:xfrm>
            <a:prstGeom prst="roundRect">
              <a:avLst>
                <a:gd name="adj" fmla="val 16667"/>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txBox="1"/>
            <p:nvPr/>
          </p:nvSpPr>
          <p:spPr>
            <a:xfrm>
              <a:off x="418102" y="2069002"/>
              <a:ext cx="7886488" cy="399568"/>
            </a:xfrm>
            <a:prstGeom prst="rect">
              <a:avLst/>
            </a:prstGeom>
            <a:noFill/>
            <a:ln>
              <a:noFill/>
            </a:ln>
          </p:spPr>
          <p:txBody>
            <a:bodyPr spcFirstLastPara="1" wrap="square" lIns="220350" tIns="0" rIns="220350" bIns="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Ugdyti higienos įgūdžius.</a:t>
              </a:r>
              <a:endParaRPr sz="2000">
                <a:solidFill>
                  <a:schemeClr val="lt1"/>
                </a:solidFill>
                <a:latin typeface="Times New Roman"/>
                <a:ea typeface="Times New Roman"/>
                <a:cs typeface="Times New Roman"/>
                <a:sym typeface="Times New Roman"/>
              </a:endParaRPr>
            </a:p>
          </p:txBody>
        </p:sp>
        <p:sp>
          <p:nvSpPr>
            <p:cNvPr id="206" name="Google Shape;206;p23"/>
            <p:cNvSpPr/>
            <p:nvPr/>
          </p:nvSpPr>
          <p:spPr>
            <a:xfrm>
              <a:off x="0" y="3213091"/>
              <a:ext cx="8328248" cy="378000"/>
            </a:xfrm>
            <a:prstGeom prst="rect">
              <a:avLst/>
            </a:prstGeom>
            <a:solidFill>
              <a:schemeClr val="lt1">
                <a:alpha val="89803"/>
              </a:scheme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396486" y="2727786"/>
              <a:ext cx="7929720" cy="706704"/>
            </a:xfrm>
            <a:prstGeom prst="roundRect">
              <a:avLst>
                <a:gd name="adj" fmla="val 16667"/>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txBox="1"/>
            <p:nvPr/>
          </p:nvSpPr>
          <p:spPr>
            <a:xfrm>
              <a:off x="430984" y="2762284"/>
              <a:ext cx="7860724" cy="637708"/>
            </a:xfrm>
            <a:prstGeom prst="rect">
              <a:avLst/>
            </a:prstGeom>
            <a:noFill/>
            <a:ln>
              <a:noFill/>
            </a:ln>
          </p:spPr>
          <p:txBody>
            <a:bodyPr spcFirstLastPara="1" wrap="square" lIns="220350" tIns="0" rIns="220350" bIns="0" anchor="ctr" anchorCtr="0">
              <a:noAutofit/>
            </a:bodyPr>
            <a:lstStyle/>
            <a:p>
              <a:pPr marL="0" marR="0" lvl="0" indent="0" algn="l" rtl="0">
                <a:lnSpc>
                  <a:spcPct val="90000"/>
                </a:lnSpc>
                <a:spcBef>
                  <a:spcPts val="0"/>
                </a:spcBef>
                <a:spcAft>
                  <a:spcPts val="0"/>
                </a:spcAft>
                <a:buNone/>
              </a:pPr>
              <a:r>
                <a:rPr lang="lt-LT" sz="2000" dirty="0">
                  <a:solidFill>
                    <a:schemeClr val="lt1"/>
                  </a:solidFill>
                  <a:latin typeface="Times New Roman"/>
                  <a:ea typeface="Times New Roman"/>
                  <a:cs typeface="Times New Roman"/>
                  <a:sym typeface="Times New Roman"/>
                </a:rPr>
                <a:t>Rasti atsipalaidavimo būdų klausant vandens muzikos, jūros bangų sukeliamo garso, lietaus garsų įrašų.</a:t>
              </a:r>
              <a:endParaRPr sz="2000" dirty="0">
                <a:solidFill>
                  <a:schemeClr val="lt1"/>
                </a:solidFill>
                <a:latin typeface="Times New Roman"/>
                <a:ea typeface="Times New Roman"/>
                <a:cs typeface="Times New Roman"/>
                <a:sym typeface="Times New Roman"/>
              </a:endParaRPr>
            </a:p>
          </p:txBody>
        </p:sp>
        <p:sp>
          <p:nvSpPr>
            <p:cNvPr id="209" name="Google Shape;209;p23"/>
            <p:cNvSpPr/>
            <p:nvPr/>
          </p:nvSpPr>
          <p:spPr>
            <a:xfrm>
              <a:off x="0" y="4205160"/>
              <a:ext cx="8328248" cy="378000"/>
            </a:xfrm>
            <a:prstGeom prst="rect">
              <a:avLst/>
            </a:prstGeom>
            <a:solidFill>
              <a:schemeClr val="lt1">
                <a:alpha val="89803"/>
              </a:schemeClr>
            </a:solidFill>
            <a:ln w="15875" cap="flat" cmpd="sng">
              <a:solidFill>
                <a:srgbClr val="E24A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396486" y="3672091"/>
              <a:ext cx="7929720" cy="754469"/>
            </a:xfrm>
            <a:prstGeom prst="roundRect">
              <a:avLst>
                <a:gd name="adj" fmla="val 16667"/>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txBox="1"/>
            <p:nvPr/>
          </p:nvSpPr>
          <p:spPr>
            <a:xfrm>
              <a:off x="433316" y="3708921"/>
              <a:ext cx="7856060" cy="680809"/>
            </a:xfrm>
            <a:prstGeom prst="rect">
              <a:avLst/>
            </a:prstGeom>
            <a:noFill/>
            <a:ln>
              <a:noFill/>
            </a:ln>
          </p:spPr>
          <p:txBody>
            <a:bodyPr spcFirstLastPara="1" wrap="square" lIns="220350" tIns="0" rIns="220350" bIns="0" anchor="ctr" anchorCtr="0">
              <a:noAutofit/>
            </a:bodyPr>
            <a:lstStyle/>
            <a:p>
              <a:pPr marL="0" marR="0" lvl="0" indent="0" algn="l"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Lavinti vaizduotę, sužadinti teigiamus jausmus atliekant įvairias veiklas su vandeniu</a:t>
              </a:r>
              <a:r>
                <a:rPr lang="lt-LT" sz="2400">
                  <a:solidFill>
                    <a:schemeClr val="lt1"/>
                  </a:solidFill>
                  <a:latin typeface="Times New Roman"/>
                  <a:ea typeface="Times New Roman"/>
                  <a:cs typeface="Times New Roman"/>
                  <a:sym typeface="Times New Roman"/>
                </a:rPr>
                <a:t>.</a:t>
              </a:r>
              <a:endParaRPr sz="2400">
                <a:solidFill>
                  <a:schemeClr val="lt1"/>
                </a:solidFill>
                <a:latin typeface="Times New Roman"/>
                <a:ea typeface="Times New Roman"/>
                <a:cs typeface="Times New Roman"/>
                <a:sym typeface="Times New Roman"/>
              </a:endParaRPr>
            </a:p>
          </p:txBody>
        </p:sp>
      </p:grpSp>
      <p:sp>
        <p:nvSpPr>
          <p:cNvPr id="212" name="Google Shape;212;p23"/>
          <p:cNvSpPr txBox="1"/>
          <p:nvPr/>
        </p:nvSpPr>
        <p:spPr>
          <a:xfrm>
            <a:off x="899592" y="764704"/>
            <a:ext cx="2590954"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dirty="0" smtClean="0">
                <a:solidFill>
                  <a:schemeClr val="dk1"/>
                </a:solidFill>
                <a:latin typeface="Times New Roman"/>
                <a:ea typeface="Times New Roman"/>
                <a:cs typeface="Times New Roman"/>
                <a:sym typeface="Times New Roman"/>
              </a:rPr>
              <a:t>UŽDAVINIAI:</a:t>
            </a:r>
            <a:endParaRPr sz="2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4"/>
          <p:cNvPicPr preferRelativeResize="0"/>
          <p:nvPr/>
        </p:nvPicPr>
        <p:blipFill rotWithShape="1">
          <a:blip r:embed="rId3">
            <a:alphaModFix/>
          </a:blip>
          <a:srcRect/>
          <a:stretch/>
        </p:blipFill>
        <p:spPr>
          <a:xfrm>
            <a:off x="2843808" y="2496999"/>
            <a:ext cx="2867025" cy="2743200"/>
          </a:xfrm>
          <a:prstGeom prst="rect">
            <a:avLst/>
          </a:prstGeom>
          <a:noFill/>
          <a:ln>
            <a:noFill/>
          </a:ln>
        </p:spPr>
      </p:pic>
      <p:grpSp>
        <p:nvGrpSpPr>
          <p:cNvPr id="218" name="Google Shape;218;p24"/>
          <p:cNvGrpSpPr/>
          <p:nvPr/>
        </p:nvGrpSpPr>
        <p:grpSpPr>
          <a:xfrm>
            <a:off x="1475247" y="976742"/>
            <a:ext cx="6493081" cy="5803564"/>
            <a:chOff x="857915" y="-226207"/>
            <a:chExt cx="6493081" cy="5803564"/>
          </a:xfrm>
        </p:grpSpPr>
        <p:sp>
          <p:nvSpPr>
            <p:cNvPr id="219" name="Google Shape;219;p24"/>
            <p:cNvSpPr/>
            <p:nvPr/>
          </p:nvSpPr>
          <p:spPr>
            <a:xfrm>
              <a:off x="4340470" y="41505"/>
              <a:ext cx="1606788" cy="14008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txBox="1"/>
            <p:nvPr/>
          </p:nvSpPr>
          <p:spPr>
            <a:xfrm>
              <a:off x="4340470" y="41505"/>
              <a:ext cx="1606788" cy="140088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r>
                <a:rPr lang="lt-LT" sz="2000">
                  <a:solidFill>
                    <a:schemeClr val="dk1"/>
                  </a:solidFill>
                  <a:latin typeface="Times New Roman"/>
                  <a:ea typeface="Times New Roman"/>
                  <a:cs typeface="Times New Roman"/>
                  <a:sym typeface="Times New Roman"/>
                </a:rPr>
                <a:t>Pažinimo kompetencija</a:t>
              </a:r>
              <a:endParaRPr sz="2000">
                <a:solidFill>
                  <a:schemeClr val="dk1"/>
                </a:solidFill>
                <a:latin typeface="Twentieth Century"/>
                <a:ea typeface="Twentieth Century"/>
                <a:cs typeface="Twentieth Century"/>
                <a:sym typeface="Twentieth Century"/>
              </a:endParaRPr>
            </a:p>
          </p:txBody>
        </p:sp>
        <p:sp>
          <p:nvSpPr>
            <p:cNvPr id="221" name="Google Shape;221;p24"/>
            <p:cNvSpPr/>
            <p:nvPr/>
          </p:nvSpPr>
          <p:spPr>
            <a:xfrm>
              <a:off x="1142342" y="390"/>
              <a:ext cx="5251881" cy="5251881"/>
            </a:xfrm>
            <a:custGeom>
              <a:avLst/>
              <a:gdLst/>
              <a:ahLst/>
              <a:cxnLst/>
              <a:rect l="l" t="t" r="r" b="b"/>
              <a:pathLst>
                <a:path w="120000" h="120000" extrusionOk="0">
                  <a:moveTo>
                    <a:pt x="108084" y="31612"/>
                  </a:moveTo>
                  <a:lnTo>
                    <a:pt x="108084" y="31612"/>
                  </a:lnTo>
                  <a:cubicBezTo>
                    <a:pt x="112355" y="38846"/>
                    <a:pt x="114939" y="46951"/>
                    <a:pt x="115643" y="55323"/>
                  </a:cubicBezTo>
                  <a:lnTo>
                    <a:pt x="119789" y="55357"/>
                  </a:lnTo>
                  <a:lnTo>
                    <a:pt x="112717" y="60443"/>
                  </a:lnTo>
                  <a:lnTo>
                    <a:pt x="105227" y="55235"/>
                  </a:lnTo>
                  <a:lnTo>
                    <a:pt x="109372" y="55270"/>
                  </a:lnTo>
                  <a:lnTo>
                    <a:pt x="109372" y="55270"/>
                  </a:lnTo>
                  <a:cubicBezTo>
                    <a:pt x="108679" y="48036"/>
                    <a:pt x="106404" y="41043"/>
                    <a:pt x="102710" y="34785"/>
                  </a:cubicBezTo>
                  <a:close/>
                </a:path>
              </a:pathLst>
            </a:cu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4629579" y="2646528"/>
              <a:ext cx="2721417" cy="14008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629579" y="2646528"/>
              <a:ext cx="2721417" cy="140088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r>
                <a:rPr lang="lt-LT" sz="2000">
                  <a:solidFill>
                    <a:schemeClr val="dk1"/>
                  </a:solidFill>
                  <a:latin typeface="Times New Roman"/>
                  <a:ea typeface="Times New Roman"/>
                  <a:cs typeface="Times New Roman"/>
                  <a:sym typeface="Times New Roman"/>
                </a:rPr>
                <a:t>Sveikatos saugojimo kompetencija</a:t>
              </a:r>
              <a:endParaRPr sz="2000">
                <a:solidFill>
                  <a:schemeClr val="dk1"/>
                </a:solidFill>
                <a:latin typeface="Twentieth Century"/>
                <a:ea typeface="Twentieth Century"/>
                <a:cs typeface="Twentieth Century"/>
                <a:sym typeface="Twentieth Century"/>
              </a:endParaRPr>
            </a:p>
          </p:txBody>
        </p:sp>
        <p:sp>
          <p:nvSpPr>
            <p:cNvPr id="224" name="Google Shape;224;p24"/>
            <p:cNvSpPr/>
            <p:nvPr/>
          </p:nvSpPr>
          <p:spPr>
            <a:xfrm>
              <a:off x="1474152" y="-226207"/>
              <a:ext cx="5251881" cy="5251881"/>
            </a:xfrm>
            <a:custGeom>
              <a:avLst/>
              <a:gdLst/>
              <a:ahLst/>
              <a:cxnLst/>
              <a:rect l="l" t="t" r="r" b="b"/>
              <a:pathLst>
                <a:path w="120000" h="120000" extrusionOk="0">
                  <a:moveTo>
                    <a:pt x="101723" y="97111"/>
                  </a:moveTo>
                  <a:lnTo>
                    <a:pt x="101723" y="97111"/>
                  </a:lnTo>
                  <a:cubicBezTo>
                    <a:pt x="96815" y="102628"/>
                    <a:pt x="90862" y="107117"/>
                    <a:pt x="84208" y="110318"/>
                  </a:cubicBezTo>
                  <a:lnTo>
                    <a:pt x="85654" y="114205"/>
                  </a:lnTo>
                  <a:lnTo>
                    <a:pt x="78381" y="109410"/>
                  </a:lnTo>
                  <a:lnTo>
                    <a:pt x="80576" y="100556"/>
                  </a:lnTo>
                  <a:lnTo>
                    <a:pt x="82022" y="104441"/>
                  </a:lnTo>
                  <a:lnTo>
                    <a:pt x="82022" y="104441"/>
                  </a:lnTo>
                  <a:cubicBezTo>
                    <a:pt x="87724" y="101615"/>
                    <a:pt x="92830" y="97718"/>
                    <a:pt x="97059" y="92963"/>
                  </a:cubicBezTo>
                  <a:close/>
                </a:path>
              </a:pathLst>
            </a:cu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3024338" y="4176471"/>
              <a:ext cx="1668371" cy="14008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txBox="1"/>
            <p:nvPr/>
          </p:nvSpPr>
          <p:spPr>
            <a:xfrm>
              <a:off x="3024338" y="4176471"/>
              <a:ext cx="1668371" cy="140088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r>
                <a:rPr lang="lt-LT" sz="2000">
                  <a:solidFill>
                    <a:schemeClr val="dk1"/>
                  </a:solidFill>
                  <a:latin typeface="Times New Roman"/>
                  <a:ea typeface="Times New Roman"/>
                  <a:cs typeface="Times New Roman"/>
                  <a:sym typeface="Times New Roman"/>
                </a:rPr>
                <a:t>Meninė kompetencija</a:t>
              </a:r>
              <a:endParaRPr sz="2000">
                <a:solidFill>
                  <a:schemeClr val="dk1"/>
                </a:solidFill>
                <a:latin typeface="Twentieth Century"/>
                <a:ea typeface="Twentieth Century"/>
                <a:cs typeface="Twentieth Century"/>
                <a:sym typeface="Twentieth Century"/>
              </a:endParaRPr>
            </a:p>
          </p:txBody>
        </p:sp>
        <p:sp>
          <p:nvSpPr>
            <p:cNvPr id="227" name="Google Shape;227;p24"/>
            <p:cNvSpPr/>
            <p:nvPr/>
          </p:nvSpPr>
          <p:spPr>
            <a:xfrm>
              <a:off x="1056373" y="-111202"/>
              <a:ext cx="5251881" cy="5251881"/>
            </a:xfrm>
            <a:custGeom>
              <a:avLst/>
              <a:gdLst/>
              <a:ahLst/>
              <a:cxnLst/>
              <a:rect l="l" t="t" r="r" b="b"/>
              <a:pathLst>
                <a:path w="120000" h="120000" extrusionOk="0">
                  <a:moveTo>
                    <a:pt x="44231" y="113566"/>
                  </a:moveTo>
                  <a:cubicBezTo>
                    <a:pt x="35722" y="111061"/>
                    <a:pt x="27931" y="106565"/>
                    <a:pt x="21505" y="100449"/>
                  </a:cubicBezTo>
                  <a:lnTo>
                    <a:pt x="18382" y="103177"/>
                  </a:lnTo>
                  <a:lnTo>
                    <a:pt x="20293" y="94678"/>
                  </a:lnTo>
                  <a:lnTo>
                    <a:pt x="29351" y="93598"/>
                  </a:lnTo>
                  <a:lnTo>
                    <a:pt x="26229" y="96324"/>
                  </a:lnTo>
                  <a:lnTo>
                    <a:pt x="26229" y="96324"/>
                  </a:lnTo>
                  <a:cubicBezTo>
                    <a:pt x="31856" y="101556"/>
                    <a:pt x="38623" y="105409"/>
                    <a:pt x="45994" y="107579"/>
                  </a:cubicBezTo>
                  <a:close/>
                </a:path>
              </a:pathLst>
            </a:cu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4"/>
            <p:cNvSpPr/>
            <p:nvPr/>
          </p:nvSpPr>
          <p:spPr>
            <a:xfrm>
              <a:off x="857915" y="2646528"/>
              <a:ext cx="1400886" cy="14008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txBox="1"/>
            <p:nvPr/>
          </p:nvSpPr>
          <p:spPr>
            <a:xfrm>
              <a:off x="857915" y="2646528"/>
              <a:ext cx="1400886" cy="140088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r>
                <a:rPr lang="lt-LT" sz="2000">
                  <a:solidFill>
                    <a:schemeClr val="dk1"/>
                  </a:solidFill>
                  <a:latin typeface="Times New Roman"/>
                  <a:ea typeface="Times New Roman"/>
                  <a:cs typeface="Times New Roman"/>
                  <a:sym typeface="Times New Roman"/>
                </a:rPr>
                <a:t>Komunikavimo kompetencija</a:t>
              </a:r>
              <a:endParaRPr sz="2000">
                <a:solidFill>
                  <a:schemeClr val="dk1"/>
                </a:solidFill>
                <a:latin typeface="Twentieth Century"/>
                <a:ea typeface="Twentieth Century"/>
                <a:cs typeface="Twentieth Century"/>
                <a:sym typeface="Twentieth Century"/>
              </a:endParaRPr>
            </a:p>
          </p:txBody>
        </p:sp>
        <p:sp>
          <p:nvSpPr>
            <p:cNvPr id="230" name="Google Shape;230;p24"/>
            <p:cNvSpPr/>
            <p:nvPr/>
          </p:nvSpPr>
          <p:spPr>
            <a:xfrm>
              <a:off x="1148382" y="1020"/>
              <a:ext cx="5251881" cy="5251881"/>
            </a:xfrm>
            <a:custGeom>
              <a:avLst/>
              <a:gdLst/>
              <a:ahLst/>
              <a:cxnLst/>
              <a:rect l="l" t="t" r="r" b="b"/>
              <a:pathLst>
                <a:path w="120000" h="120000" extrusionOk="0">
                  <a:moveTo>
                    <a:pt x="4163" y="60469"/>
                  </a:moveTo>
                  <a:lnTo>
                    <a:pt x="4163" y="60469"/>
                  </a:lnTo>
                  <a:cubicBezTo>
                    <a:pt x="4092" y="52068"/>
                    <a:pt x="5918" y="43760"/>
                    <a:pt x="9505" y="36162"/>
                  </a:cubicBezTo>
                  <a:lnTo>
                    <a:pt x="5934" y="34054"/>
                  </a:lnTo>
                  <a:lnTo>
                    <a:pt x="14603" y="33198"/>
                  </a:lnTo>
                  <a:lnTo>
                    <a:pt x="18475" y="41458"/>
                  </a:lnTo>
                  <a:lnTo>
                    <a:pt x="14905" y="39351"/>
                  </a:lnTo>
                  <a:cubicBezTo>
                    <a:pt x="11880" y="45958"/>
                    <a:pt x="10343" y="53150"/>
                    <a:pt x="10404" y="60417"/>
                  </a:cubicBezTo>
                  <a:close/>
                </a:path>
              </a:pathLst>
            </a:cu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a:off x="1704338" y="41505"/>
              <a:ext cx="1400886" cy="14008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txBox="1"/>
            <p:nvPr/>
          </p:nvSpPr>
          <p:spPr>
            <a:xfrm>
              <a:off x="1704338" y="41505"/>
              <a:ext cx="1400886" cy="140088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r>
                <a:rPr lang="lt-LT" sz="2000">
                  <a:solidFill>
                    <a:schemeClr val="dk1"/>
                  </a:solidFill>
                  <a:latin typeface="Times New Roman"/>
                  <a:ea typeface="Times New Roman"/>
                  <a:cs typeface="Times New Roman"/>
                  <a:sym typeface="Times New Roman"/>
                </a:rPr>
                <a:t>Socialinė kompetencija</a:t>
              </a:r>
              <a:endParaRPr sz="2000">
                <a:solidFill>
                  <a:schemeClr val="dk1"/>
                </a:solidFill>
                <a:latin typeface="Times New Roman"/>
                <a:ea typeface="Times New Roman"/>
                <a:cs typeface="Times New Roman"/>
                <a:sym typeface="Times New Roman"/>
              </a:endParaRPr>
            </a:p>
          </p:txBody>
        </p:sp>
        <p:sp>
          <p:nvSpPr>
            <p:cNvPr id="233" name="Google Shape;233;p24"/>
            <p:cNvSpPr/>
            <p:nvPr/>
          </p:nvSpPr>
          <p:spPr>
            <a:xfrm>
              <a:off x="1148382" y="1020"/>
              <a:ext cx="5251881" cy="5251881"/>
            </a:xfrm>
            <a:custGeom>
              <a:avLst/>
              <a:gdLst/>
              <a:ahLst/>
              <a:cxnLst/>
              <a:rect l="l" t="t" r="r" b="b"/>
              <a:pathLst>
                <a:path w="120000" h="120000" extrusionOk="0">
                  <a:moveTo>
                    <a:pt x="43965" y="6513"/>
                  </a:moveTo>
                  <a:lnTo>
                    <a:pt x="43965" y="6513"/>
                  </a:lnTo>
                  <a:cubicBezTo>
                    <a:pt x="51922" y="4128"/>
                    <a:pt x="60310" y="3547"/>
                    <a:pt x="68520" y="4815"/>
                  </a:cubicBezTo>
                  <a:lnTo>
                    <a:pt x="69527" y="792"/>
                  </a:lnTo>
                  <a:lnTo>
                    <a:pt x="72810" y="8862"/>
                  </a:lnTo>
                  <a:lnTo>
                    <a:pt x="65989" y="14919"/>
                  </a:lnTo>
                  <a:lnTo>
                    <a:pt x="66996" y="10898"/>
                  </a:lnTo>
                  <a:lnTo>
                    <a:pt x="66996" y="10898"/>
                  </a:lnTo>
                  <a:cubicBezTo>
                    <a:pt x="59885" y="9885"/>
                    <a:pt x="52638" y="10428"/>
                    <a:pt x="45757" y="12491"/>
                  </a:cubicBezTo>
                  <a:close/>
                </a:path>
              </a:pathLst>
            </a:cu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24"/>
          <p:cNvSpPr txBox="1"/>
          <p:nvPr/>
        </p:nvSpPr>
        <p:spPr>
          <a:xfrm>
            <a:off x="3046598" y="2564904"/>
            <a:ext cx="2461443"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000" b="1">
                <a:solidFill>
                  <a:schemeClr val="accent1"/>
                </a:solidFill>
                <a:latin typeface="Times New Roman"/>
                <a:ea typeface="Times New Roman"/>
                <a:cs typeface="Times New Roman"/>
                <a:sym typeface="Times New Roman"/>
              </a:rPr>
              <a:t>Projekto</a:t>
            </a:r>
            <a:endParaRPr/>
          </a:p>
          <a:p>
            <a:pPr marL="0" marR="0" lvl="0" indent="0" algn="ctr" rtl="0">
              <a:spcBef>
                <a:spcPts val="0"/>
              </a:spcBef>
              <a:spcAft>
                <a:spcPts val="0"/>
              </a:spcAft>
              <a:buNone/>
            </a:pPr>
            <a:r>
              <a:rPr lang="lt-LT" sz="2000" b="1">
                <a:solidFill>
                  <a:schemeClr val="accent1"/>
                </a:solidFill>
                <a:latin typeface="Times New Roman"/>
                <a:ea typeface="Times New Roman"/>
                <a:cs typeface="Times New Roman"/>
                <a:sym typeface="Times New Roman"/>
              </a:rPr>
              <a:t>„Vandens stebuklas“</a:t>
            </a:r>
            <a:endParaRPr/>
          </a:p>
          <a:p>
            <a:pPr marL="0" marR="0" lvl="0" indent="0" algn="ctr" rtl="0">
              <a:spcBef>
                <a:spcPts val="0"/>
              </a:spcBef>
              <a:spcAft>
                <a:spcPts val="0"/>
              </a:spcAft>
              <a:buNone/>
            </a:pPr>
            <a:r>
              <a:rPr lang="lt-LT" sz="2000" b="1">
                <a:solidFill>
                  <a:schemeClr val="accent1"/>
                </a:solidFill>
                <a:latin typeface="Times New Roman"/>
                <a:ea typeface="Times New Roman"/>
                <a:cs typeface="Times New Roman"/>
                <a:sym typeface="Times New Roman"/>
              </a:rPr>
              <a:t>veiklos</a:t>
            </a:r>
            <a:endParaRPr sz="2000" b="1">
              <a:solidFill>
                <a:schemeClr val="accent1"/>
              </a:solidFill>
              <a:latin typeface="Times New Roman"/>
              <a:ea typeface="Times New Roman"/>
              <a:cs typeface="Times New Roman"/>
              <a:sym typeface="Times New Roman"/>
            </a:endParaRPr>
          </a:p>
        </p:txBody>
      </p:sp>
      <p:sp>
        <p:nvSpPr>
          <p:cNvPr id="235" name="Google Shape;235;p24"/>
          <p:cNvSpPr txBox="1"/>
          <p:nvPr/>
        </p:nvSpPr>
        <p:spPr>
          <a:xfrm>
            <a:off x="899592" y="689828"/>
            <a:ext cx="7926652" cy="4308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200">
                <a:solidFill>
                  <a:schemeClr val="accent1"/>
                </a:solidFill>
                <a:latin typeface="Times New Roman"/>
                <a:ea typeface="Times New Roman"/>
                <a:cs typeface="Times New Roman"/>
                <a:sym typeface="Times New Roman"/>
              </a:rPr>
              <a:t>UGDYMAS VYKSTA ATSIŽVELGIANT Į KOMPETENCIJAS</a:t>
            </a:r>
            <a:endParaRPr sz="2200">
              <a:solidFill>
                <a:schemeClr val="accent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25"/>
          <p:cNvGrpSpPr/>
          <p:nvPr/>
        </p:nvGrpSpPr>
        <p:grpSpPr>
          <a:xfrm>
            <a:off x="467645" y="1412776"/>
            <a:ext cx="8328044" cy="4589347"/>
            <a:chOff x="101" y="0"/>
            <a:chExt cx="8328044" cy="4589347"/>
          </a:xfrm>
        </p:grpSpPr>
        <p:sp>
          <p:nvSpPr>
            <p:cNvPr id="241" name="Google Shape;241;p25"/>
            <p:cNvSpPr/>
            <p:nvPr/>
          </p:nvSpPr>
          <p:spPr>
            <a:xfrm>
              <a:off x="101" y="0"/>
              <a:ext cx="1354153" cy="4589347"/>
            </a:xfrm>
            <a:prstGeom prst="roundRect">
              <a:avLst>
                <a:gd name="adj" fmla="val 10000"/>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5"/>
            <p:cNvSpPr txBox="1"/>
            <p:nvPr/>
          </p:nvSpPr>
          <p:spPr>
            <a:xfrm>
              <a:off x="101" y="1835738"/>
              <a:ext cx="1354153" cy="1835738"/>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Visos grupės veikla</a:t>
              </a:r>
              <a:endParaRPr sz="2000">
                <a:solidFill>
                  <a:schemeClr val="lt1"/>
                </a:solidFill>
                <a:latin typeface="Times New Roman"/>
                <a:ea typeface="Times New Roman"/>
                <a:cs typeface="Times New Roman"/>
                <a:sym typeface="Times New Roman"/>
              </a:endParaRPr>
            </a:p>
          </p:txBody>
        </p:sp>
        <p:sp>
          <p:nvSpPr>
            <p:cNvPr id="243" name="Google Shape;243;p25"/>
            <p:cNvSpPr/>
            <p:nvPr/>
          </p:nvSpPr>
          <p:spPr>
            <a:xfrm>
              <a:off x="40726" y="275360"/>
              <a:ext cx="1272904" cy="1528252"/>
            </a:xfrm>
            <a:prstGeom prst="ellipse">
              <a:avLst/>
            </a:prstGeom>
            <a:blipFill rotWithShape="1">
              <a:blip r:embed="rId3">
                <a:alphaModFix/>
              </a:blip>
              <a:stretch>
                <a:fillRect l="-56997" r="-56997"/>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5"/>
            <p:cNvSpPr/>
            <p:nvPr/>
          </p:nvSpPr>
          <p:spPr>
            <a:xfrm>
              <a:off x="1394879" y="0"/>
              <a:ext cx="1354153" cy="4589347"/>
            </a:xfrm>
            <a:prstGeom prst="roundRect">
              <a:avLst>
                <a:gd name="adj" fmla="val 10000"/>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txBox="1"/>
            <p:nvPr/>
          </p:nvSpPr>
          <p:spPr>
            <a:xfrm>
              <a:off x="1394879" y="1835738"/>
              <a:ext cx="1354153" cy="1835738"/>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Veikla grupelėse</a:t>
              </a:r>
              <a:endParaRPr sz="2000">
                <a:solidFill>
                  <a:schemeClr val="lt1"/>
                </a:solidFill>
                <a:latin typeface="Times New Roman"/>
                <a:ea typeface="Times New Roman"/>
                <a:cs typeface="Times New Roman"/>
                <a:sym typeface="Times New Roman"/>
              </a:endParaRPr>
            </a:p>
          </p:txBody>
        </p:sp>
        <p:sp>
          <p:nvSpPr>
            <p:cNvPr id="246" name="Google Shape;246;p25"/>
            <p:cNvSpPr/>
            <p:nvPr/>
          </p:nvSpPr>
          <p:spPr>
            <a:xfrm>
              <a:off x="1435504" y="275360"/>
              <a:ext cx="1272904" cy="1528252"/>
            </a:xfrm>
            <a:prstGeom prst="ellipse">
              <a:avLst/>
            </a:prstGeom>
            <a:blipFill rotWithShape="1">
              <a:blip r:embed="rId4">
                <a:alphaModFix/>
              </a:blip>
              <a:stretch>
                <a:fillRect t="-5999" b="-5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a:off x="2789658" y="0"/>
              <a:ext cx="1354153" cy="4589347"/>
            </a:xfrm>
            <a:prstGeom prst="roundRect">
              <a:avLst>
                <a:gd name="adj" fmla="val 10000"/>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txBox="1"/>
            <p:nvPr/>
          </p:nvSpPr>
          <p:spPr>
            <a:xfrm>
              <a:off x="2789658" y="1835738"/>
              <a:ext cx="1354153" cy="1835738"/>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None/>
              </a:pPr>
              <a:r>
                <a:rPr lang="lt-LT" sz="1900">
                  <a:solidFill>
                    <a:schemeClr val="lt1"/>
                  </a:solidFill>
                  <a:latin typeface="Times New Roman"/>
                  <a:ea typeface="Times New Roman"/>
                  <a:cs typeface="Times New Roman"/>
                  <a:sym typeface="Times New Roman"/>
                </a:rPr>
                <a:t>Individuali veikla</a:t>
              </a:r>
              <a:endParaRPr sz="1900">
                <a:solidFill>
                  <a:schemeClr val="lt1"/>
                </a:solidFill>
                <a:latin typeface="Times New Roman"/>
                <a:ea typeface="Times New Roman"/>
                <a:cs typeface="Times New Roman"/>
                <a:sym typeface="Times New Roman"/>
              </a:endParaRPr>
            </a:p>
          </p:txBody>
        </p:sp>
        <p:sp>
          <p:nvSpPr>
            <p:cNvPr id="249" name="Google Shape;249;p25"/>
            <p:cNvSpPr/>
            <p:nvPr/>
          </p:nvSpPr>
          <p:spPr>
            <a:xfrm>
              <a:off x="2830282" y="275360"/>
              <a:ext cx="1272904" cy="1528252"/>
            </a:xfrm>
            <a:prstGeom prst="ellipse">
              <a:avLst/>
            </a:prstGeom>
            <a:blipFill rotWithShape="1">
              <a:blip r:embed="rId5">
                <a:alphaModFix/>
              </a:blip>
              <a:stretch>
                <a:fillRect t="-5999" b="-5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a:off x="4184436" y="0"/>
              <a:ext cx="1354153" cy="4589347"/>
            </a:xfrm>
            <a:prstGeom prst="roundRect">
              <a:avLst>
                <a:gd name="adj" fmla="val 10000"/>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txBox="1"/>
            <p:nvPr/>
          </p:nvSpPr>
          <p:spPr>
            <a:xfrm>
              <a:off x="4184436" y="1835738"/>
              <a:ext cx="1354153" cy="1835738"/>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Veikla grupėje</a:t>
              </a:r>
              <a:endParaRPr sz="2000">
                <a:solidFill>
                  <a:schemeClr val="lt1"/>
                </a:solidFill>
                <a:latin typeface="Times New Roman"/>
                <a:ea typeface="Times New Roman"/>
                <a:cs typeface="Times New Roman"/>
                <a:sym typeface="Times New Roman"/>
              </a:endParaRPr>
            </a:p>
          </p:txBody>
        </p:sp>
        <p:sp>
          <p:nvSpPr>
            <p:cNvPr id="252" name="Google Shape;252;p25"/>
            <p:cNvSpPr/>
            <p:nvPr/>
          </p:nvSpPr>
          <p:spPr>
            <a:xfrm>
              <a:off x="4225060" y="275360"/>
              <a:ext cx="1272904" cy="1528252"/>
            </a:xfrm>
            <a:prstGeom prst="ellipse">
              <a:avLst/>
            </a:prstGeom>
            <a:blipFill rotWithShape="1">
              <a:blip r:embed="rId6">
                <a:alphaModFix/>
              </a:blip>
              <a:stretch>
                <a:fillRect t="-5999" b="-5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a:off x="5579214" y="0"/>
              <a:ext cx="1354153" cy="4589347"/>
            </a:xfrm>
            <a:prstGeom prst="roundRect">
              <a:avLst>
                <a:gd name="adj" fmla="val 10000"/>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txBox="1"/>
            <p:nvPr/>
          </p:nvSpPr>
          <p:spPr>
            <a:xfrm>
              <a:off x="5579214" y="1835738"/>
              <a:ext cx="1354153" cy="1835738"/>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Veikla lauke</a:t>
              </a:r>
              <a:endParaRPr sz="2000">
                <a:solidFill>
                  <a:schemeClr val="lt1"/>
                </a:solidFill>
                <a:latin typeface="Times New Roman"/>
                <a:ea typeface="Times New Roman"/>
                <a:cs typeface="Times New Roman"/>
                <a:sym typeface="Times New Roman"/>
              </a:endParaRPr>
            </a:p>
          </p:txBody>
        </p:sp>
        <p:sp>
          <p:nvSpPr>
            <p:cNvPr id="255" name="Google Shape;255;p25"/>
            <p:cNvSpPr/>
            <p:nvPr/>
          </p:nvSpPr>
          <p:spPr>
            <a:xfrm>
              <a:off x="5619839" y="275360"/>
              <a:ext cx="1272904" cy="1528252"/>
            </a:xfrm>
            <a:prstGeom prst="ellipse">
              <a:avLst/>
            </a:prstGeom>
            <a:blipFill rotWithShape="1">
              <a:blip r:embed="rId7">
                <a:alphaModFix/>
              </a:blip>
              <a:stretch>
                <a:fillRect l="-56997" r="-56997"/>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5"/>
            <p:cNvSpPr/>
            <p:nvPr/>
          </p:nvSpPr>
          <p:spPr>
            <a:xfrm>
              <a:off x="6973992" y="0"/>
              <a:ext cx="1354153" cy="4589347"/>
            </a:xfrm>
            <a:prstGeom prst="roundRect">
              <a:avLst>
                <a:gd name="adj" fmla="val 10000"/>
              </a:avLst>
            </a:prstGeom>
            <a:solidFill>
              <a:srgbClr val="E24A79"/>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5"/>
            <p:cNvSpPr txBox="1"/>
            <p:nvPr/>
          </p:nvSpPr>
          <p:spPr>
            <a:xfrm>
              <a:off x="6973992" y="1835738"/>
              <a:ext cx="1354153" cy="1835738"/>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Veikla namuose</a:t>
              </a:r>
              <a:endParaRPr sz="2000">
                <a:solidFill>
                  <a:schemeClr val="lt1"/>
                </a:solidFill>
                <a:latin typeface="Times New Roman"/>
                <a:ea typeface="Times New Roman"/>
                <a:cs typeface="Times New Roman"/>
                <a:sym typeface="Times New Roman"/>
              </a:endParaRPr>
            </a:p>
          </p:txBody>
        </p:sp>
        <p:sp>
          <p:nvSpPr>
            <p:cNvPr id="258" name="Google Shape;258;p25"/>
            <p:cNvSpPr/>
            <p:nvPr/>
          </p:nvSpPr>
          <p:spPr>
            <a:xfrm>
              <a:off x="7014617" y="275360"/>
              <a:ext cx="1272904" cy="1528252"/>
            </a:xfrm>
            <a:prstGeom prst="ellipse">
              <a:avLst/>
            </a:prstGeom>
            <a:blipFill rotWithShape="1">
              <a:blip r:embed="rId8">
                <a:alphaModFix/>
              </a:blip>
              <a:stretch>
                <a:fillRect t="-5999" b="-5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5"/>
            <p:cNvSpPr/>
            <p:nvPr/>
          </p:nvSpPr>
          <p:spPr>
            <a:xfrm>
              <a:off x="333129" y="3671477"/>
              <a:ext cx="7661988" cy="688402"/>
            </a:xfrm>
            <a:prstGeom prst="leftRightArrow">
              <a:avLst>
                <a:gd name="adj1" fmla="val 50000"/>
                <a:gd name="adj2" fmla="val 50000"/>
              </a:avLst>
            </a:prstGeom>
            <a:solidFill>
              <a:srgbClr val="EFAEBC"/>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25"/>
          <p:cNvSpPr txBox="1"/>
          <p:nvPr/>
        </p:nvSpPr>
        <p:spPr>
          <a:xfrm>
            <a:off x="899592" y="764704"/>
            <a:ext cx="650131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800" dirty="0">
                <a:solidFill>
                  <a:schemeClr val="dk1"/>
                </a:solidFill>
                <a:latin typeface="Times New Roman"/>
                <a:ea typeface="Times New Roman"/>
                <a:cs typeface="Times New Roman"/>
                <a:sym typeface="Times New Roman"/>
              </a:rPr>
              <a:t>VAIKŲ VEIKLŲ FORMOS</a:t>
            </a:r>
            <a:endParaRPr sz="2800" dirty="0">
              <a:solidFill>
                <a:schemeClr val="dk1"/>
              </a:solidFill>
              <a:latin typeface="Times New Roman"/>
              <a:ea typeface="Times New Roman"/>
              <a:cs typeface="Times New Roman"/>
              <a:sym typeface="Times New Roman"/>
            </a:endParaRPr>
          </a:p>
        </p:txBody>
      </p:sp>
      <p:sp>
        <p:nvSpPr>
          <p:cNvPr id="261" name="Google Shape;261;p25"/>
          <p:cNvSpPr txBox="1"/>
          <p:nvPr/>
        </p:nvSpPr>
        <p:spPr>
          <a:xfrm>
            <a:off x="1907704" y="5229200"/>
            <a:ext cx="525658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1" i="1">
                <a:solidFill>
                  <a:schemeClr val="accent1"/>
                </a:solidFill>
                <a:latin typeface="Comic Sans MS"/>
                <a:ea typeface="Comic Sans MS"/>
                <a:cs typeface="Comic Sans MS"/>
                <a:sym typeface="Comic Sans MS"/>
              </a:rPr>
              <a:t>Birželis – Liepa - Rugpjūtis</a:t>
            </a:r>
            <a:endParaRPr sz="1800" b="1" i="1">
              <a:solidFill>
                <a:schemeClr val="accent1"/>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26"/>
          <p:cNvGrpSpPr/>
          <p:nvPr/>
        </p:nvGrpSpPr>
        <p:grpSpPr>
          <a:xfrm>
            <a:off x="467543" y="1414314"/>
            <a:ext cx="8328251" cy="4586270"/>
            <a:chOff x="-1" y="1538"/>
            <a:chExt cx="8328251" cy="4586270"/>
          </a:xfrm>
        </p:grpSpPr>
        <p:sp>
          <p:nvSpPr>
            <p:cNvPr id="267" name="Google Shape;267;p26"/>
            <p:cNvSpPr/>
            <p:nvPr/>
          </p:nvSpPr>
          <p:spPr>
            <a:xfrm rot="10800000">
              <a:off x="-1" y="1538"/>
              <a:ext cx="8328251" cy="490423"/>
            </a:xfrm>
            <a:prstGeom prst="homePlate">
              <a:avLst>
                <a:gd name="adj" fmla="val 50000"/>
              </a:avLst>
            </a:prstGeom>
            <a:solidFill>
              <a:srgbClr val="A5335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txBox="1"/>
            <p:nvPr/>
          </p:nvSpPr>
          <p:spPr>
            <a:xfrm>
              <a:off x="122605" y="1538"/>
              <a:ext cx="8205645" cy="490423"/>
            </a:xfrm>
            <a:prstGeom prst="rect">
              <a:avLst/>
            </a:prstGeom>
            <a:noFill/>
            <a:ln>
              <a:noFill/>
            </a:ln>
          </p:spPr>
          <p:txBody>
            <a:bodyPr spcFirstLastPara="1" wrap="square" lIns="216250" tIns="76200" rIns="142225" bIns="76200" anchor="ctr" anchorCtr="0">
              <a:noAutofit/>
            </a:bodyPr>
            <a:lstStyle/>
            <a:p>
              <a:pPr marL="0" marR="0" lvl="0" indent="0" algn="ctr"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Stebėjimas, lytėjimas</a:t>
              </a:r>
              <a:endParaRPr sz="2000">
                <a:solidFill>
                  <a:schemeClr val="lt1"/>
                </a:solidFill>
                <a:latin typeface="Times New Roman"/>
                <a:ea typeface="Times New Roman"/>
                <a:cs typeface="Times New Roman"/>
                <a:sym typeface="Times New Roman"/>
              </a:endParaRPr>
            </a:p>
          </p:txBody>
        </p:sp>
        <p:sp>
          <p:nvSpPr>
            <p:cNvPr id="269" name="Google Shape;269;p26"/>
            <p:cNvSpPr/>
            <p:nvPr/>
          </p:nvSpPr>
          <p:spPr>
            <a:xfrm>
              <a:off x="1149769" y="1538"/>
              <a:ext cx="490423" cy="490423"/>
            </a:xfrm>
            <a:prstGeom prst="ellipse">
              <a:avLst/>
            </a:prstGeom>
            <a:blipFill rotWithShape="1">
              <a:blip r:embed="rId3">
                <a:alphaModFix/>
              </a:blip>
              <a:stretch>
                <a:fillRect l="-38998" r="-38997"/>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rot="10800000">
              <a:off x="-1" y="638356"/>
              <a:ext cx="8328251" cy="490423"/>
            </a:xfrm>
            <a:prstGeom prst="homePlate">
              <a:avLst>
                <a:gd name="adj" fmla="val 50000"/>
              </a:avLst>
            </a:prstGeom>
            <a:solidFill>
              <a:srgbClr val="CD507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txBox="1"/>
            <p:nvPr/>
          </p:nvSpPr>
          <p:spPr>
            <a:xfrm>
              <a:off x="122605" y="638356"/>
              <a:ext cx="8205645" cy="490423"/>
            </a:xfrm>
            <a:prstGeom prst="rect">
              <a:avLst/>
            </a:prstGeom>
            <a:noFill/>
            <a:ln>
              <a:noFill/>
            </a:ln>
          </p:spPr>
          <p:txBody>
            <a:bodyPr spcFirstLastPara="1" wrap="square" lIns="216250" tIns="76200" rIns="142225" bIns="76200" anchor="ctr" anchorCtr="0">
              <a:noAutofit/>
            </a:bodyPr>
            <a:lstStyle/>
            <a:p>
              <a:pPr marL="0" marR="0" lvl="0" indent="0" algn="ctr"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Minčių lietus, pasakojimas</a:t>
              </a:r>
              <a:endParaRPr sz="2000">
                <a:solidFill>
                  <a:schemeClr val="lt1"/>
                </a:solidFill>
                <a:latin typeface="Times New Roman"/>
                <a:ea typeface="Times New Roman"/>
                <a:cs typeface="Times New Roman"/>
                <a:sym typeface="Times New Roman"/>
              </a:endParaRPr>
            </a:p>
          </p:txBody>
        </p:sp>
        <p:sp>
          <p:nvSpPr>
            <p:cNvPr id="272" name="Google Shape;272;p26"/>
            <p:cNvSpPr/>
            <p:nvPr/>
          </p:nvSpPr>
          <p:spPr>
            <a:xfrm>
              <a:off x="1149769" y="638356"/>
              <a:ext cx="490423" cy="490423"/>
            </a:xfrm>
            <a:prstGeom prst="ellipse">
              <a:avLst/>
            </a:prstGeom>
            <a:blipFill rotWithShape="1">
              <a:blip r:embed="rId4">
                <a:alphaModFix/>
              </a:blip>
              <a:stretch>
                <a:fillRect t="-16997" b="-16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rot="10800000">
              <a:off x="-1" y="1275175"/>
              <a:ext cx="8328251" cy="490423"/>
            </a:xfrm>
            <a:prstGeom prst="homePlate">
              <a:avLst>
                <a:gd name="adj" fmla="val 50000"/>
              </a:avLst>
            </a:prstGeom>
            <a:solidFill>
              <a:srgbClr val="E0829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txBox="1"/>
            <p:nvPr/>
          </p:nvSpPr>
          <p:spPr>
            <a:xfrm>
              <a:off x="122605" y="1275175"/>
              <a:ext cx="8205645" cy="490423"/>
            </a:xfrm>
            <a:prstGeom prst="rect">
              <a:avLst/>
            </a:prstGeom>
            <a:noFill/>
            <a:ln>
              <a:noFill/>
            </a:ln>
          </p:spPr>
          <p:txBody>
            <a:bodyPr spcFirstLastPara="1" wrap="square" lIns="216250" tIns="72375" rIns="135125" bIns="72375" anchor="ctr" anchorCtr="0">
              <a:noAutofit/>
            </a:bodyPr>
            <a:lstStyle/>
            <a:p>
              <a:pPr marL="0" marR="0" lvl="0" indent="0" algn="ctr" rtl="0">
                <a:lnSpc>
                  <a:spcPct val="90000"/>
                </a:lnSpc>
                <a:spcBef>
                  <a:spcPts val="0"/>
                </a:spcBef>
                <a:spcAft>
                  <a:spcPts val="0"/>
                </a:spcAft>
                <a:buNone/>
              </a:pPr>
              <a:r>
                <a:rPr lang="lt-LT" sz="1900">
                  <a:solidFill>
                    <a:schemeClr val="lt1"/>
                  </a:solidFill>
                  <a:latin typeface="Times New Roman"/>
                  <a:ea typeface="Times New Roman"/>
                  <a:cs typeface="Times New Roman"/>
                  <a:sym typeface="Times New Roman"/>
                </a:rPr>
                <a:t>Žaidimai</a:t>
              </a:r>
              <a:endParaRPr sz="1900">
                <a:solidFill>
                  <a:schemeClr val="lt1"/>
                </a:solidFill>
                <a:latin typeface="Times New Roman"/>
                <a:ea typeface="Times New Roman"/>
                <a:cs typeface="Times New Roman"/>
                <a:sym typeface="Times New Roman"/>
              </a:endParaRPr>
            </a:p>
          </p:txBody>
        </p:sp>
        <p:sp>
          <p:nvSpPr>
            <p:cNvPr id="275" name="Google Shape;275;p26"/>
            <p:cNvSpPr/>
            <p:nvPr/>
          </p:nvSpPr>
          <p:spPr>
            <a:xfrm>
              <a:off x="1149769" y="1275175"/>
              <a:ext cx="490423" cy="490423"/>
            </a:xfrm>
            <a:prstGeom prst="ellipse">
              <a:avLst/>
            </a:prstGeom>
            <a:blipFill rotWithShape="1">
              <a:blip r:embed="rId5">
                <a:alphaModFix/>
              </a:blip>
              <a:stretch>
                <a:fillRect t="-16997" b="-16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rot="10800000">
              <a:off x="-1" y="1904141"/>
              <a:ext cx="8328251" cy="490423"/>
            </a:xfrm>
            <a:prstGeom prst="homePlate">
              <a:avLst>
                <a:gd name="adj" fmla="val 50000"/>
              </a:avLst>
            </a:prstGeom>
            <a:solidFill>
              <a:srgbClr val="EFB8C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txBox="1"/>
            <p:nvPr/>
          </p:nvSpPr>
          <p:spPr>
            <a:xfrm>
              <a:off x="122605" y="1904141"/>
              <a:ext cx="8205645" cy="490423"/>
            </a:xfrm>
            <a:prstGeom prst="rect">
              <a:avLst/>
            </a:prstGeom>
            <a:noFill/>
            <a:ln>
              <a:noFill/>
            </a:ln>
          </p:spPr>
          <p:txBody>
            <a:bodyPr spcFirstLastPara="1" wrap="square" lIns="216250" tIns="76200" rIns="142225" bIns="76200" anchor="ctr" anchorCtr="0">
              <a:noAutofit/>
            </a:bodyPr>
            <a:lstStyle/>
            <a:p>
              <a:pPr marL="0" marR="0" lvl="0" indent="0" algn="ctr" rtl="0">
                <a:lnSpc>
                  <a:spcPct val="90000"/>
                </a:lnSpc>
                <a:spcBef>
                  <a:spcPts val="0"/>
                </a:spcBef>
                <a:spcAft>
                  <a:spcPts val="0"/>
                </a:spcAft>
                <a:buNone/>
              </a:pPr>
              <a:r>
                <a:rPr lang="lt-LT" sz="2000" dirty="0">
                  <a:solidFill>
                    <a:schemeClr val="lt1"/>
                  </a:solidFill>
                  <a:latin typeface="Times New Roman"/>
                  <a:ea typeface="Times New Roman"/>
                  <a:cs typeface="Times New Roman"/>
                  <a:sym typeface="Times New Roman"/>
                </a:rPr>
                <a:t>Tyrinėjimas, klausinėjimas</a:t>
              </a:r>
              <a:endParaRPr sz="2000" dirty="0">
                <a:solidFill>
                  <a:schemeClr val="lt1"/>
                </a:solidFill>
                <a:latin typeface="Times New Roman"/>
                <a:ea typeface="Times New Roman"/>
                <a:cs typeface="Times New Roman"/>
                <a:sym typeface="Times New Roman"/>
              </a:endParaRPr>
            </a:p>
          </p:txBody>
        </p:sp>
        <p:sp>
          <p:nvSpPr>
            <p:cNvPr id="278" name="Google Shape;278;p26"/>
            <p:cNvSpPr/>
            <p:nvPr/>
          </p:nvSpPr>
          <p:spPr>
            <a:xfrm>
              <a:off x="1152128" y="1911993"/>
              <a:ext cx="485705" cy="490423"/>
            </a:xfrm>
            <a:prstGeom prst="ellipse">
              <a:avLst/>
            </a:prstGeom>
            <a:blipFill rotWithShape="1">
              <a:blip r:embed="rId6">
                <a:alphaModFix/>
              </a:blip>
              <a:stretch>
                <a:fillRect t="-5999" b="-5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rot="10800000">
              <a:off x="-1" y="2668192"/>
              <a:ext cx="8328251" cy="490423"/>
            </a:xfrm>
            <a:prstGeom prst="homePlate">
              <a:avLst>
                <a:gd name="adj" fmla="val 50000"/>
              </a:avLst>
            </a:prstGeom>
            <a:solidFill>
              <a:srgbClr val="E0829A"/>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txBox="1"/>
            <p:nvPr/>
          </p:nvSpPr>
          <p:spPr>
            <a:xfrm>
              <a:off x="122605" y="2668192"/>
              <a:ext cx="8205645" cy="490423"/>
            </a:xfrm>
            <a:prstGeom prst="rect">
              <a:avLst/>
            </a:prstGeom>
            <a:noFill/>
            <a:ln>
              <a:noFill/>
            </a:ln>
          </p:spPr>
          <p:txBody>
            <a:bodyPr spcFirstLastPara="1" wrap="square" lIns="216250" tIns="76200" rIns="142225" bIns="76200" anchor="ctr" anchorCtr="0">
              <a:noAutofit/>
            </a:bodyPr>
            <a:lstStyle/>
            <a:p>
              <a:pPr marL="0" marR="0" lvl="0" indent="0" algn="ctr"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Ragavimas, uostymas, klasifikavimas</a:t>
              </a:r>
              <a:endParaRPr sz="2000">
                <a:solidFill>
                  <a:schemeClr val="lt1"/>
                </a:solidFill>
                <a:latin typeface="Times New Roman"/>
                <a:ea typeface="Times New Roman"/>
                <a:cs typeface="Times New Roman"/>
                <a:sym typeface="Times New Roman"/>
              </a:endParaRPr>
            </a:p>
          </p:txBody>
        </p:sp>
        <p:sp>
          <p:nvSpPr>
            <p:cNvPr id="281" name="Google Shape;281;p26"/>
            <p:cNvSpPr/>
            <p:nvPr/>
          </p:nvSpPr>
          <p:spPr>
            <a:xfrm>
              <a:off x="1008113" y="2520278"/>
              <a:ext cx="668275" cy="729185"/>
            </a:xfrm>
            <a:prstGeom prst="ellipse">
              <a:avLst/>
            </a:prstGeom>
            <a:blipFill rotWithShape="1">
              <a:blip r:embed="rId7">
                <a:alphaModFix/>
              </a:blip>
              <a:stretch>
                <a:fillRect l="-16997" r="-16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rot="10800000">
              <a:off x="-1" y="3760888"/>
              <a:ext cx="8328251" cy="490423"/>
            </a:xfrm>
            <a:prstGeom prst="homePlate">
              <a:avLst>
                <a:gd name="adj" fmla="val 50000"/>
              </a:avLst>
            </a:prstGeom>
            <a:solidFill>
              <a:srgbClr val="CD5074"/>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txBox="1"/>
            <p:nvPr/>
          </p:nvSpPr>
          <p:spPr>
            <a:xfrm>
              <a:off x="122605" y="3760888"/>
              <a:ext cx="8205645" cy="490423"/>
            </a:xfrm>
            <a:prstGeom prst="rect">
              <a:avLst/>
            </a:prstGeom>
            <a:noFill/>
            <a:ln>
              <a:noFill/>
            </a:ln>
          </p:spPr>
          <p:txBody>
            <a:bodyPr spcFirstLastPara="1" wrap="square" lIns="216250" tIns="76200" rIns="142225" bIns="76200" anchor="ctr" anchorCtr="0">
              <a:noAutofit/>
            </a:bodyPr>
            <a:lstStyle/>
            <a:p>
              <a:pPr marL="0" marR="0" lvl="0" indent="0" algn="ctr" rtl="0">
                <a:lnSpc>
                  <a:spcPct val="90000"/>
                </a:lnSpc>
                <a:spcBef>
                  <a:spcPts val="0"/>
                </a:spcBef>
                <a:spcAft>
                  <a:spcPts val="0"/>
                </a:spcAft>
                <a:buNone/>
              </a:pPr>
              <a:r>
                <a:rPr lang="lt-LT" sz="2000">
                  <a:solidFill>
                    <a:schemeClr val="lt1"/>
                  </a:solidFill>
                  <a:latin typeface="Times New Roman"/>
                  <a:ea typeface="Times New Roman"/>
                  <a:cs typeface="Times New Roman"/>
                  <a:sym typeface="Times New Roman"/>
                </a:rPr>
                <a:t>Eksperimentavimas</a:t>
              </a:r>
              <a:endParaRPr sz="2000">
                <a:solidFill>
                  <a:schemeClr val="lt1"/>
                </a:solidFill>
                <a:latin typeface="Times New Roman"/>
                <a:ea typeface="Times New Roman"/>
                <a:cs typeface="Times New Roman"/>
                <a:sym typeface="Times New Roman"/>
              </a:endParaRPr>
            </a:p>
          </p:txBody>
        </p:sp>
        <p:sp>
          <p:nvSpPr>
            <p:cNvPr id="284" name="Google Shape;284;p26"/>
            <p:cNvSpPr/>
            <p:nvPr/>
          </p:nvSpPr>
          <p:spPr>
            <a:xfrm>
              <a:off x="738216" y="3424392"/>
              <a:ext cx="1313529" cy="1163416"/>
            </a:xfrm>
            <a:prstGeom prst="ellipse">
              <a:avLst/>
            </a:prstGeom>
            <a:blipFill rotWithShape="1">
              <a:blip r:embed="rId8">
                <a:alphaModFix/>
              </a:blip>
              <a:stretch>
                <a:fillRect t="-16997" b="-16998"/>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26"/>
          <p:cNvSpPr txBox="1"/>
          <p:nvPr/>
        </p:nvSpPr>
        <p:spPr>
          <a:xfrm>
            <a:off x="1069511" y="764704"/>
            <a:ext cx="617535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2800" dirty="0">
                <a:solidFill>
                  <a:schemeClr val="dk1"/>
                </a:solidFill>
                <a:latin typeface="Times New Roman"/>
                <a:ea typeface="Times New Roman"/>
                <a:cs typeface="Times New Roman"/>
                <a:sym typeface="Times New Roman"/>
              </a:rPr>
              <a:t>VAIKŲ VEIKLŲ BŪDAI</a:t>
            </a:r>
            <a:endParaRPr sz="2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7"/>
          <p:cNvSpPr txBox="1"/>
          <p:nvPr/>
        </p:nvSpPr>
        <p:spPr>
          <a:xfrm>
            <a:off x="737679" y="908720"/>
            <a:ext cx="759663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lt-LT" sz="2800">
                <a:solidFill>
                  <a:schemeClr val="dk1"/>
                </a:solidFill>
                <a:latin typeface="Times New Roman"/>
                <a:ea typeface="Times New Roman"/>
                <a:cs typeface="Times New Roman"/>
                <a:sym typeface="Times New Roman"/>
              </a:rPr>
              <a:t>PAKARTOJAME SAVO ŽINIAS APIE VANDENĮ</a:t>
            </a:r>
            <a:endParaRPr sz="2800">
              <a:solidFill>
                <a:schemeClr val="dk1"/>
              </a:solidFill>
              <a:latin typeface="Times New Roman"/>
              <a:ea typeface="Times New Roman"/>
              <a:cs typeface="Times New Roman"/>
              <a:sym typeface="Times New Roman"/>
            </a:endParaRPr>
          </a:p>
        </p:txBody>
      </p:sp>
      <p:sp>
        <p:nvSpPr>
          <p:cNvPr id="291" name="Google Shape;291;p27"/>
          <p:cNvSpPr txBox="1"/>
          <p:nvPr/>
        </p:nvSpPr>
        <p:spPr>
          <a:xfrm>
            <a:off x="1907704" y="5229200"/>
            <a:ext cx="525658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1" i="1">
                <a:solidFill>
                  <a:schemeClr val="accent1"/>
                </a:solidFill>
                <a:latin typeface="Comic Sans MS"/>
                <a:ea typeface="Comic Sans MS"/>
                <a:cs typeface="Comic Sans MS"/>
                <a:sym typeface="Comic Sans MS"/>
              </a:rPr>
              <a:t>Birželis – Liepa - Rugpjūtis</a:t>
            </a:r>
            <a:endParaRPr sz="1800" b="1" i="1">
              <a:solidFill>
                <a:schemeClr val="accent1"/>
              </a:solidFill>
              <a:latin typeface="Comic Sans MS"/>
              <a:ea typeface="Comic Sans MS"/>
              <a:cs typeface="Comic Sans MS"/>
              <a:sym typeface="Comic Sans MS"/>
            </a:endParaRPr>
          </a:p>
        </p:txBody>
      </p:sp>
      <p:grpSp>
        <p:nvGrpSpPr>
          <p:cNvPr id="292" name="Google Shape;292;p27"/>
          <p:cNvGrpSpPr/>
          <p:nvPr/>
        </p:nvGrpSpPr>
        <p:grpSpPr>
          <a:xfrm>
            <a:off x="397175" y="2077566"/>
            <a:ext cx="8322556" cy="2853609"/>
            <a:chOff x="1639" y="1240854"/>
            <a:chExt cx="8322556" cy="2853609"/>
          </a:xfrm>
        </p:grpSpPr>
        <p:sp>
          <p:nvSpPr>
            <p:cNvPr id="293" name="Google Shape;293;p27"/>
            <p:cNvSpPr/>
            <p:nvPr/>
          </p:nvSpPr>
          <p:spPr>
            <a:xfrm>
              <a:off x="1639" y="1337688"/>
              <a:ext cx="2600730" cy="1791903"/>
            </a:xfrm>
            <a:prstGeom prst="roundRect">
              <a:avLst>
                <a:gd name="adj" fmla="val 16667"/>
              </a:avLst>
            </a:prstGeom>
            <a:blipFill rotWithShape="1">
              <a:blip r:embed="rId3">
                <a:alphaModFix/>
              </a:blip>
              <a:stretch>
                <a:fillRect t="-3999" b="-3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1639" y="3129592"/>
              <a:ext cx="2600730" cy="9648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txBox="1"/>
            <p:nvPr/>
          </p:nvSpPr>
          <p:spPr>
            <a:xfrm>
              <a:off x="1639" y="3129592"/>
              <a:ext cx="2600730" cy="964871"/>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a:solidFill>
                    <a:schemeClr val="dk1"/>
                  </a:solidFill>
                  <a:latin typeface="Twentieth Century"/>
                  <a:ea typeface="Twentieth Century"/>
                  <a:cs typeface="Twentieth Century"/>
                  <a:sym typeface="Twentieth Century"/>
                </a:rPr>
                <a:t>Valandėlė su sveikatos priežiūros specialiste Egita.</a:t>
              </a:r>
              <a:endParaRPr sz="1200">
                <a:solidFill>
                  <a:schemeClr val="dk1"/>
                </a:solidFill>
                <a:latin typeface="Twentieth Century"/>
                <a:ea typeface="Twentieth Century"/>
                <a:cs typeface="Twentieth Century"/>
                <a:sym typeface="Twentieth Century"/>
              </a:endParaRPr>
            </a:p>
          </p:txBody>
        </p:sp>
        <p:sp>
          <p:nvSpPr>
            <p:cNvPr id="296" name="Google Shape;296;p27"/>
            <p:cNvSpPr/>
            <p:nvPr/>
          </p:nvSpPr>
          <p:spPr>
            <a:xfrm>
              <a:off x="2786065" y="1240854"/>
              <a:ext cx="2600730" cy="1791903"/>
            </a:xfrm>
            <a:prstGeom prst="roundRect">
              <a:avLst>
                <a:gd name="adj" fmla="val 16667"/>
              </a:avLst>
            </a:prstGeom>
            <a:blipFill rotWithShape="1">
              <a:blip r:embed="rId4">
                <a:alphaModFix/>
              </a:blip>
              <a:stretch>
                <a:fillRect t="-46996" b="-46994"/>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a:off x="2862552" y="3129592"/>
              <a:ext cx="2600730" cy="9648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7"/>
            <p:cNvSpPr txBox="1"/>
            <p:nvPr/>
          </p:nvSpPr>
          <p:spPr>
            <a:xfrm>
              <a:off x="2862552" y="3129592"/>
              <a:ext cx="2600730" cy="964871"/>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a:solidFill>
                    <a:schemeClr val="dk1"/>
                  </a:solidFill>
                  <a:latin typeface="Twentieth Century"/>
                  <a:ea typeface="Twentieth Century"/>
                  <a:cs typeface="Twentieth Century"/>
                  <a:sym typeface="Twentieth Century"/>
                </a:rPr>
                <a:t>Pokalbiai, diskusijos su grupės mokytojomis.</a:t>
              </a:r>
              <a:endParaRPr sz="1200">
                <a:solidFill>
                  <a:schemeClr val="dk1"/>
                </a:solidFill>
                <a:latin typeface="Twentieth Century"/>
                <a:ea typeface="Twentieth Century"/>
                <a:cs typeface="Twentieth Century"/>
                <a:sym typeface="Twentieth Century"/>
              </a:endParaRPr>
            </a:p>
          </p:txBody>
        </p:sp>
        <p:sp>
          <p:nvSpPr>
            <p:cNvPr id="299" name="Google Shape;299;p27"/>
            <p:cNvSpPr/>
            <p:nvPr/>
          </p:nvSpPr>
          <p:spPr>
            <a:xfrm>
              <a:off x="5723465" y="1337688"/>
              <a:ext cx="2600730" cy="1791903"/>
            </a:xfrm>
            <a:prstGeom prst="roundRect">
              <a:avLst>
                <a:gd name="adj" fmla="val 16667"/>
              </a:avLst>
            </a:prstGeom>
            <a:blipFill rotWithShape="1">
              <a:blip r:embed="rId5">
                <a:alphaModFix/>
              </a:blip>
              <a:stretch>
                <a:fillRect t="-3999" b="-3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5723465" y="3129592"/>
              <a:ext cx="2600730" cy="9648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txBox="1"/>
            <p:nvPr/>
          </p:nvSpPr>
          <p:spPr>
            <a:xfrm>
              <a:off x="5723465" y="3129592"/>
              <a:ext cx="2600730" cy="964871"/>
            </a:xfrm>
            <a:prstGeom prst="rect">
              <a:avLst/>
            </a:prstGeom>
            <a:noFill/>
            <a:ln>
              <a:noFill/>
            </a:ln>
          </p:spPr>
          <p:txBody>
            <a:bodyPr spcFirstLastPara="1" wrap="square" lIns="85325" tIns="85325" rIns="85325" bIns="0" anchor="t" anchorCtr="0">
              <a:noAutofit/>
            </a:bodyPr>
            <a:lstStyle/>
            <a:p>
              <a:pPr marL="0" marR="0" lvl="0" indent="0" algn="ctr" rtl="0">
                <a:lnSpc>
                  <a:spcPct val="90000"/>
                </a:lnSpc>
                <a:spcBef>
                  <a:spcPts val="0"/>
                </a:spcBef>
                <a:spcAft>
                  <a:spcPts val="0"/>
                </a:spcAft>
                <a:buNone/>
              </a:pPr>
              <a:r>
                <a:rPr lang="lt-LT" sz="1200">
                  <a:solidFill>
                    <a:schemeClr val="dk1"/>
                  </a:solidFill>
                  <a:latin typeface="Twentieth Century"/>
                  <a:ea typeface="Twentieth Century"/>
                  <a:cs typeface="Twentieth Century"/>
                  <a:sym typeface="Twentieth Century"/>
                </a:rPr>
                <a:t>Kūrybinis bendras vaikų darbas – plakatas, informuojantis apie vandens svarbą mūsų gyvenime.</a:t>
              </a:r>
              <a:endParaRPr sz="1200">
                <a:solidFill>
                  <a:schemeClr val="dk1"/>
                </a:solidFill>
                <a:latin typeface="Twentieth Century"/>
                <a:ea typeface="Twentieth Century"/>
                <a:cs typeface="Twentieth Century"/>
                <a:sym typeface="Twentieth Century"/>
              </a:endParaRPr>
            </a:p>
          </p:txBody>
        </p:sp>
      </p:grpSp>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741</Words>
  <Application>Microsoft Office PowerPoint</Application>
  <PresentationFormat>Demonstracija ekrane (4:3)</PresentationFormat>
  <Paragraphs>118</Paragraphs>
  <Slides>22</Slides>
  <Notes>22</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22</vt:i4>
      </vt:variant>
    </vt:vector>
  </HeadingPairs>
  <TitlesOfParts>
    <vt:vector size="27" baseType="lpstr">
      <vt:lpstr>Arial</vt:lpstr>
      <vt:lpstr>Comic Sans MS</vt:lpstr>
      <vt:lpstr>Times New Roman</vt:lpstr>
      <vt:lpstr>Twentieth Century</vt:lpstr>
      <vt:lpstr>Droplet</vt:lpstr>
      <vt:lpstr>„PowerPoint“ pateiktis</vt:lpstr>
      <vt:lpstr>TEMOS AKTUALUMAS</vt:lpstr>
      <vt:lpstr>TEMOS AKTUALUMAS</vt:lpstr>
      <vt:lpstr>„VANDENS STEBUKLAS“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Irutė</dc:creator>
  <cp:lastModifiedBy>Diana Garneviciene</cp:lastModifiedBy>
  <cp:revision>6</cp:revision>
  <dcterms:modified xsi:type="dcterms:W3CDTF">2022-01-26T07:27:49Z</dcterms:modified>
</cp:coreProperties>
</file>